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265" r:id="rId3"/>
    <p:sldId id="291" r:id="rId4"/>
    <p:sldId id="268" r:id="rId5"/>
    <p:sldId id="294" r:id="rId6"/>
    <p:sldId id="271" r:id="rId7"/>
    <p:sldId id="270" r:id="rId8"/>
    <p:sldId id="283" r:id="rId9"/>
    <p:sldId id="290" r:id="rId10"/>
    <p:sldId id="293"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6600"/>
    <a:srgbClr val="249B47"/>
    <a:srgbClr val="F6BA31"/>
    <a:srgbClr val="F7BA33"/>
    <a:srgbClr val="F7BE3F"/>
    <a:srgbClr val="781E40"/>
    <a:srgbClr val="262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80E72-28DF-4E0E-A3BF-45ADBDDC8285}" v="17" dt="2019-03-01T09:10:26.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7157"/>
  </p:normalViewPr>
  <p:slideViewPr>
    <p:cSldViewPr snapToGrid="0" snapToObjects="1">
      <p:cViewPr varScale="1">
        <p:scale>
          <a:sx n="105" d="100"/>
          <a:sy n="105" d="100"/>
        </p:scale>
        <p:origin x="619"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08553558311977E-2"/>
          <c:y val="4.3770316710971105E-2"/>
          <c:w val="0.88908274075088234"/>
          <c:h val="0.74764388312276564"/>
        </c:manualLayout>
      </c:layout>
      <c:barChart>
        <c:barDir val="col"/>
        <c:grouping val="clustered"/>
        <c:varyColors val="0"/>
        <c:ser>
          <c:idx val="0"/>
          <c:order val="0"/>
          <c:tx>
            <c:strRef>
              <c:f>Sheet1!$B$6</c:f>
              <c:strCache>
                <c:ptCount val="1"/>
                <c:pt idx="0">
                  <c:v>Share of urban population</c:v>
                </c:pt>
              </c:strCache>
            </c:strRef>
          </c:tx>
          <c:spPr>
            <a:solidFill>
              <a:srgbClr val="FFCC6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2014</c:v>
                </c:pt>
                <c:pt idx="1">
                  <c:v>2015</c:v>
                </c:pt>
                <c:pt idx="2">
                  <c:v>2016</c:v>
                </c:pt>
                <c:pt idx="3">
                  <c:v>2017</c:v>
                </c:pt>
                <c:pt idx="4">
                  <c:v>2018</c:v>
                </c:pt>
              </c:numCache>
            </c:numRef>
          </c:cat>
          <c:val>
            <c:numRef>
              <c:f>Sheet1!$B$7:$B$11</c:f>
              <c:numCache>
                <c:formatCode>General</c:formatCode>
                <c:ptCount val="5"/>
                <c:pt idx="0">
                  <c:v>42.9</c:v>
                </c:pt>
                <c:pt idx="1">
                  <c:v>45.2</c:v>
                </c:pt>
                <c:pt idx="2">
                  <c:v>43.8</c:v>
                </c:pt>
                <c:pt idx="3">
                  <c:v>42.5</c:v>
                </c:pt>
                <c:pt idx="4">
                  <c:v>42.1</c:v>
                </c:pt>
              </c:numCache>
            </c:numRef>
          </c:val>
          <c:extLst>
            <c:ext xmlns:c16="http://schemas.microsoft.com/office/drawing/2014/chart" uri="{C3380CC4-5D6E-409C-BE32-E72D297353CC}">
              <c16:uniqueId val="{00000000-3A21-44CA-BC64-4C69033DAC15}"/>
            </c:ext>
          </c:extLst>
        </c:ser>
        <c:ser>
          <c:idx val="1"/>
          <c:order val="1"/>
          <c:tx>
            <c:strRef>
              <c:f>Sheet1!$C$6</c:f>
              <c:strCache>
                <c:ptCount val="1"/>
                <c:pt idx="0">
                  <c:v>Share of urban population</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2014</c:v>
                </c:pt>
                <c:pt idx="1">
                  <c:v>2015</c:v>
                </c:pt>
                <c:pt idx="2">
                  <c:v>2016</c:v>
                </c:pt>
                <c:pt idx="3">
                  <c:v>2017</c:v>
                </c:pt>
                <c:pt idx="4">
                  <c:v>2018</c:v>
                </c:pt>
              </c:numCache>
            </c:numRef>
          </c:cat>
          <c:val>
            <c:numRef>
              <c:f>Sheet1!$C$7:$C$11</c:f>
              <c:numCache>
                <c:formatCode>General</c:formatCode>
                <c:ptCount val="5"/>
                <c:pt idx="0">
                  <c:v>57.1</c:v>
                </c:pt>
                <c:pt idx="1">
                  <c:v>54.8</c:v>
                </c:pt>
                <c:pt idx="2">
                  <c:v>56.2</c:v>
                </c:pt>
                <c:pt idx="3">
                  <c:v>57.5</c:v>
                </c:pt>
                <c:pt idx="4">
                  <c:v>57.9</c:v>
                </c:pt>
              </c:numCache>
            </c:numRef>
          </c:val>
          <c:extLst>
            <c:ext xmlns:c16="http://schemas.microsoft.com/office/drawing/2014/chart" uri="{C3380CC4-5D6E-409C-BE32-E72D297353CC}">
              <c16:uniqueId val="{00000001-3A21-44CA-BC64-4C69033DAC15}"/>
            </c:ext>
          </c:extLst>
        </c:ser>
        <c:dLbls>
          <c:showLegendKey val="0"/>
          <c:showVal val="0"/>
          <c:showCatName val="0"/>
          <c:showSerName val="0"/>
          <c:showPercent val="0"/>
          <c:showBubbleSize val="0"/>
        </c:dLbls>
        <c:gapWidth val="150"/>
        <c:axId val="-1357948448"/>
        <c:axId val="-1357947904"/>
      </c:barChart>
      <c:catAx>
        <c:axId val="-1357948448"/>
        <c:scaling>
          <c:orientation val="minMax"/>
        </c:scaling>
        <c:delete val="0"/>
        <c:axPos val="b"/>
        <c:title>
          <c:tx>
            <c:rich>
              <a:bodyPr/>
              <a:lstStyle/>
              <a:p>
                <a:pPr>
                  <a:defRPr b="0"/>
                </a:pPr>
                <a:r>
                  <a:rPr lang="en-US" b="0" dirty="0"/>
                  <a:t>Year</a:t>
                </a:r>
                <a:endParaRPr lang="lt-LT" b="0" dirty="0"/>
              </a:p>
            </c:rich>
          </c:tx>
          <c:layout>
            <c:manualLayout>
              <c:xMode val="edge"/>
              <c:yMode val="edge"/>
              <c:x val="0.91973564079088499"/>
              <c:y val="0.8337059302364549"/>
            </c:manualLayout>
          </c:layout>
          <c:overlay val="0"/>
        </c:title>
        <c:numFmt formatCode="General" sourceLinked="0"/>
        <c:majorTickMark val="out"/>
        <c:minorTickMark val="none"/>
        <c:tickLblPos val="nextTo"/>
        <c:crossAx val="-1357947904"/>
        <c:crosses val="autoZero"/>
        <c:auto val="1"/>
        <c:lblAlgn val="ctr"/>
        <c:lblOffset val="100"/>
        <c:noMultiLvlLbl val="0"/>
      </c:catAx>
      <c:valAx>
        <c:axId val="-1357947904"/>
        <c:scaling>
          <c:orientation val="minMax"/>
        </c:scaling>
        <c:delete val="0"/>
        <c:axPos val="l"/>
        <c:majorGridlines/>
        <c:title>
          <c:tx>
            <c:rich>
              <a:bodyPr/>
              <a:lstStyle/>
              <a:p>
                <a:pPr>
                  <a:defRPr b="0"/>
                </a:pPr>
                <a:r>
                  <a:rPr lang="en-US" b="0" dirty="0"/>
                  <a:t>Percent</a:t>
                </a:r>
                <a:endParaRPr lang="lt-LT" b="0" dirty="0"/>
              </a:p>
            </c:rich>
          </c:tx>
          <c:layout>
            <c:manualLayout>
              <c:xMode val="edge"/>
              <c:yMode val="edge"/>
              <c:x val="1.1673434484742005E-2"/>
              <c:y val="2.5126778438530721E-2"/>
            </c:manualLayout>
          </c:layout>
          <c:overlay val="0"/>
        </c:title>
        <c:numFmt formatCode="General" sourceLinked="1"/>
        <c:majorTickMark val="out"/>
        <c:minorTickMark val="none"/>
        <c:tickLblPos val="nextTo"/>
        <c:crossAx val="-1357948448"/>
        <c:crosses val="autoZero"/>
        <c:crossBetween val="between"/>
      </c:valAx>
    </c:plotArea>
    <c:legend>
      <c:legendPos val="b"/>
      <c:overlay val="0"/>
    </c:legend>
    <c:plotVisOnly val="1"/>
    <c:dispBlanksAs val="gap"/>
    <c:showDLblsOverMax val="0"/>
  </c:chart>
  <c:spPr>
    <a:solidFill>
      <a:schemeClr val="bg1"/>
    </a:solidFill>
    <a:ln>
      <a:noFill/>
    </a:ln>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236751818910735E-2"/>
          <c:y val="3.9139391109712672E-2"/>
          <c:w val="0.8925038268473573"/>
          <c:h val="0.75592841293064161"/>
        </c:manualLayout>
      </c:layout>
      <c:barChart>
        <c:barDir val="col"/>
        <c:grouping val="clustered"/>
        <c:varyColors val="0"/>
        <c:ser>
          <c:idx val="0"/>
          <c:order val="0"/>
          <c:tx>
            <c:strRef>
              <c:f>Sheet1!$B$6</c:f>
              <c:strCache>
                <c:ptCount val="1"/>
                <c:pt idx="0">
                  <c:v>Share of urban population</c:v>
                </c:pt>
              </c:strCache>
            </c:strRef>
          </c:tx>
          <c:spPr>
            <a:solidFill>
              <a:srgbClr val="FFCC6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2014</c:v>
                </c:pt>
                <c:pt idx="1">
                  <c:v>2015</c:v>
                </c:pt>
                <c:pt idx="2">
                  <c:v>2016</c:v>
                </c:pt>
                <c:pt idx="3">
                  <c:v>2017</c:v>
                </c:pt>
                <c:pt idx="4">
                  <c:v>2018</c:v>
                </c:pt>
              </c:numCache>
            </c:numRef>
          </c:cat>
          <c:val>
            <c:numRef>
              <c:f>Sheet1!$B$7:$B$11</c:f>
              <c:numCache>
                <c:formatCode>General</c:formatCode>
                <c:ptCount val="5"/>
                <c:pt idx="0">
                  <c:v>42.9</c:v>
                </c:pt>
                <c:pt idx="1">
                  <c:v>45.2</c:v>
                </c:pt>
                <c:pt idx="2">
                  <c:v>43.8</c:v>
                </c:pt>
                <c:pt idx="3">
                  <c:v>42.5</c:v>
                </c:pt>
                <c:pt idx="4">
                  <c:v>42.1</c:v>
                </c:pt>
              </c:numCache>
            </c:numRef>
          </c:val>
          <c:extLst>
            <c:ext xmlns:c16="http://schemas.microsoft.com/office/drawing/2014/chart" uri="{C3380CC4-5D6E-409C-BE32-E72D297353CC}">
              <c16:uniqueId val="{00000000-89A6-48E8-B3D5-B259CF82E677}"/>
            </c:ext>
          </c:extLst>
        </c:ser>
        <c:ser>
          <c:idx val="1"/>
          <c:order val="1"/>
          <c:tx>
            <c:strRef>
              <c:f>Sheet1!$C$6</c:f>
              <c:strCache>
                <c:ptCount val="1"/>
                <c:pt idx="0">
                  <c:v>Share of rural population</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Sheet1!$A$7:$A$11</c:f>
              <c:numCache>
                <c:formatCode>General</c:formatCode>
                <c:ptCount val="5"/>
                <c:pt idx="0">
                  <c:v>2014</c:v>
                </c:pt>
                <c:pt idx="1">
                  <c:v>2015</c:v>
                </c:pt>
                <c:pt idx="2">
                  <c:v>2016</c:v>
                </c:pt>
                <c:pt idx="3">
                  <c:v>2017</c:v>
                </c:pt>
                <c:pt idx="4">
                  <c:v>2018</c:v>
                </c:pt>
              </c:numCache>
            </c:numRef>
          </c:cat>
          <c:val>
            <c:numRef>
              <c:f>Sheet1!$C$7:$C$11</c:f>
              <c:numCache>
                <c:formatCode>General</c:formatCode>
                <c:ptCount val="5"/>
                <c:pt idx="0">
                  <c:v>57.1</c:v>
                </c:pt>
                <c:pt idx="1">
                  <c:v>54.8</c:v>
                </c:pt>
                <c:pt idx="2">
                  <c:v>56.2</c:v>
                </c:pt>
                <c:pt idx="3">
                  <c:v>57.5</c:v>
                </c:pt>
                <c:pt idx="4">
                  <c:v>57.9</c:v>
                </c:pt>
              </c:numCache>
            </c:numRef>
          </c:val>
          <c:extLst>
            <c:ext xmlns:c16="http://schemas.microsoft.com/office/drawing/2014/chart" uri="{C3380CC4-5D6E-409C-BE32-E72D297353CC}">
              <c16:uniqueId val="{00000001-89A6-48E8-B3D5-B259CF82E677}"/>
            </c:ext>
          </c:extLst>
        </c:ser>
        <c:dLbls>
          <c:showLegendKey val="0"/>
          <c:showVal val="0"/>
          <c:showCatName val="0"/>
          <c:showSerName val="0"/>
          <c:showPercent val="0"/>
          <c:showBubbleSize val="0"/>
        </c:dLbls>
        <c:gapWidth val="150"/>
        <c:axId val="-1357941376"/>
        <c:axId val="-1357950624"/>
      </c:barChart>
      <c:catAx>
        <c:axId val="-1357941376"/>
        <c:scaling>
          <c:orientation val="minMax"/>
        </c:scaling>
        <c:delete val="0"/>
        <c:axPos val="b"/>
        <c:title>
          <c:tx>
            <c:rich>
              <a:bodyPr/>
              <a:lstStyle/>
              <a:p>
                <a:pPr>
                  <a:defRPr b="0"/>
                </a:pPr>
                <a:r>
                  <a:rPr lang="en-US" b="0" dirty="0"/>
                  <a:t>Year</a:t>
                </a:r>
                <a:endParaRPr lang="lt-LT" b="0" dirty="0"/>
              </a:p>
            </c:rich>
          </c:tx>
          <c:layout>
            <c:manualLayout>
              <c:xMode val="edge"/>
              <c:yMode val="edge"/>
              <c:x val="0.92134633370108954"/>
              <c:y val="0.83288504415467168"/>
            </c:manualLayout>
          </c:layout>
          <c:overlay val="0"/>
        </c:title>
        <c:numFmt formatCode="General" sourceLinked="0"/>
        <c:majorTickMark val="out"/>
        <c:minorTickMark val="none"/>
        <c:tickLblPos val="nextTo"/>
        <c:crossAx val="-1357950624"/>
        <c:crosses val="autoZero"/>
        <c:auto val="1"/>
        <c:lblAlgn val="ctr"/>
        <c:lblOffset val="100"/>
        <c:noMultiLvlLbl val="0"/>
      </c:catAx>
      <c:valAx>
        <c:axId val="-1357950624"/>
        <c:scaling>
          <c:orientation val="minMax"/>
        </c:scaling>
        <c:delete val="0"/>
        <c:axPos val="l"/>
        <c:majorGridlines/>
        <c:title>
          <c:tx>
            <c:rich>
              <a:bodyPr/>
              <a:lstStyle/>
              <a:p>
                <a:pPr>
                  <a:defRPr b="0"/>
                </a:pPr>
                <a:r>
                  <a:rPr lang="en-US" b="0" dirty="0"/>
                  <a:t>Percent</a:t>
                </a:r>
                <a:endParaRPr lang="lt-LT" b="0" dirty="0"/>
              </a:p>
            </c:rich>
          </c:tx>
          <c:layout>
            <c:manualLayout>
              <c:xMode val="edge"/>
              <c:yMode val="edge"/>
              <c:x val="1.2552306424532346E-2"/>
              <c:y val="6.7251110089672328E-2"/>
            </c:manualLayout>
          </c:layout>
          <c:overlay val="0"/>
        </c:title>
        <c:numFmt formatCode="General" sourceLinked="1"/>
        <c:majorTickMark val="out"/>
        <c:minorTickMark val="none"/>
        <c:tickLblPos val="nextTo"/>
        <c:crossAx val="-1357941376"/>
        <c:crosses val="autoZero"/>
        <c:crossBetween val="between"/>
      </c:valAx>
    </c:plotArea>
    <c:legend>
      <c:legendPos val="b"/>
      <c:overlay val="0"/>
    </c:legend>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D0FA0-5DCF-4700-9307-DCEEEA52B894}" type="datetimeFigureOut">
              <a:rPr lang="lt-LT" smtClean="0"/>
              <a:t>2022-01-03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4A1C-4FD7-4FC7-835D-8145EF9CEF4D}" type="slidenum">
              <a:rPr lang="lt-LT" smtClean="0"/>
              <a:t>‹#›</a:t>
            </a:fld>
            <a:endParaRPr lang="lt-LT"/>
          </a:p>
        </p:txBody>
      </p:sp>
    </p:spTree>
    <p:extLst>
      <p:ext uri="{BB962C8B-B14F-4D97-AF65-F5344CB8AC3E}">
        <p14:creationId xmlns:p14="http://schemas.microsoft.com/office/powerpoint/2010/main" val="102224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74F4A1C-4FD7-4FC7-835D-8145EF9CEF4D}" type="slidenum">
              <a:rPr lang="lt-LT" smtClean="0"/>
              <a:t>1</a:t>
            </a:fld>
            <a:endParaRPr lang="lt-LT"/>
          </a:p>
        </p:txBody>
      </p:sp>
    </p:spTree>
    <p:extLst>
      <p:ext uri="{BB962C8B-B14F-4D97-AF65-F5344CB8AC3E}">
        <p14:creationId xmlns:p14="http://schemas.microsoft.com/office/powerpoint/2010/main" val="6289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74F4A1C-4FD7-4FC7-835D-8145EF9CEF4D}" type="slidenum">
              <a:rPr lang="lt-LT" smtClean="0"/>
              <a:t>5</a:t>
            </a:fld>
            <a:endParaRPr lang="lt-LT"/>
          </a:p>
        </p:txBody>
      </p:sp>
    </p:spTree>
    <p:extLst>
      <p:ext uri="{BB962C8B-B14F-4D97-AF65-F5344CB8AC3E}">
        <p14:creationId xmlns:p14="http://schemas.microsoft.com/office/powerpoint/2010/main" val="13725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FA1B0-C6A9-401A-8082-AA6C162DF77E}"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6065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7BC8A-CBB2-409D-AE07-E020B2FE3F0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894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015A0-A63D-4F58-B15D-0E2DA3FA17D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532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ADD84-C51D-48B7-A421-AD3A57D37C7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2238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E546E-494A-486A-8B5F-5CD64C91B7C8}"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46842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C69C3-95A0-4BD6-BF6E-F067B9CC4658}"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1354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D5BF8C-4C25-414F-B149-310EF9775C28}" type="datetime1">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8692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45AF2-08C9-444B-BA57-D157A572D24F}" type="datetime1">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72767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37846-DE0E-46B4-89B8-1B3D9C720DB1}" type="datetime1">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88968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F78B5D-3809-47D8-87E4-A3916A7513FE}"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3343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E5D6AD-0C9A-4AC4-9813-817AF6665074}"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3694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4D6C73-37A8-4CE9-A490-A25294B251E3}" type="datetime1">
              <a:rPr lang="en-US" smtClean="0"/>
              <a:t>1/3/2022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D06E52-7630-F84B-AB23-AD4D7DE68425}" type="slidenum">
              <a:rPr lang="en-US" smtClean="0"/>
              <a:pPr/>
              <a:t>‹#›</a:t>
            </a:fld>
            <a:endParaRPr lang="en-US"/>
          </a:p>
        </p:txBody>
      </p:sp>
    </p:spTree>
    <p:extLst>
      <p:ext uri="{BB962C8B-B14F-4D97-AF65-F5344CB8AC3E}">
        <p14:creationId xmlns:p14="http://schemas.microsoft.com/office/powerpoint/2010/main" val="156659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sp>
        <p:nvSpPr>
          <p:cNvPr id="3" name="TextBox 2"/>
          <p:cNvSpPr txBox="1"/>
          <p:nvPr/>
        </p:nvSpPr>
        <p:spPr>
          <a:xfrm>
            <a:off x="876663" y="1173504"/>
            <a:ext cx="7152361" cy="892552"/>
          </a:xfrm>
          <a:prstGeom prst="rect">
            <a:avLst/>
          </a:prstGeom>
          <a:noFill/>
        </p:spPr>
        <p:txBody>
          <a:bodyPr wrap="square" rtlCol="0">
            <a:spAutoFit/>
          </a:bodyPr>
          <a:lstStyle/>
          <a:p>
            <a:pPr algn="ctr"/>
            <a:r>
              <a:rPr lang="lt-LT" sz="1800" b="1" dirty="0">
                <a:solidFill>
                  <a:schemeClr val="bg1"/>
                </a:solidFill>
                <a:latin typeface="Times New Roman" panose="02020603050405020304" pitchFamily="18" charset="0"/>
                <a:cs typeface="Times New Roman" panose="02020603050405020304" pitchFamily="18" charset="0"/>
              </a:rPr>
              <a:t>AGRICULTURE ACADEMY</a:t>
            </a:r>
            <a:endParaRPr lang="en-US" sz="1800" b="1" dirty="0">
              <a:solidFill>
                <a:schemeClr val="bg1"/>
              </a:solidFill>
              <a:latin typeface="Times New Roman" panose="02020603050405020304" pitchFamily="18" charset="0"/>
              <a:cs typeface="Times New Roman" panose="02020603050405020304" pitchFamily="18" charset="0"/>
            </a:endParaRPr>
          </a:p>
          <a:p>
            <a:pPr algn="ctr"/>
            <a:r>
              <a:rPr lang="lt-LT" sz="1800" b="1" dirty="0">
                <a:solidFill>
                  <a:schemeClr val="bg1"/>
                </a:solidFill>
                <a:latin typeface="Times New Roman" panose="02020603050405020304" pitchFamily="18" charset="0"/>
                <a:cs typeface="Times New Roman" panose="02020603050405020304" pitchFamily="18" charset="0"/>
              </a:rPr>
              <a:t>FACULTY OF BIOECONOMY DEVELOPMENT</a:t>
            </a:r>
          </a:p>
          <a:p>
            <a:pPr algn="ctr"/>
            <a:r>
              <a:rPr lang="lt-LT" sz="1600" b="1" dirty="0" err="1">
                <a:solidFill>
                  <a:schemeClr val="bg1"/>
                </a:solidFill>
                <a:latin typeface="Times New Roman" panose="02020603050405020304" pitchFamily="18" charset="0"/>
                <a:cs typeface="Times New Roman" panose="02020603050405020304" pitchFamily="18" charset="0"/>
              </a:rPr>
              <a:t>Department</a:t>
            </a:r>
            <a:r>
              <a:rPr lang="lt-LT" sz="1600" b="1" dirty="0">
                <a:solidFill>
                  <a:schemeClr val="bg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701297" y="2359357"/>
            <a:ext cx="7503091" cy="1477328"/>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TITLE OF PRESENTATION</a:t>
            </a:r>
            <a:endParaRPr lang="lt-LT" sz="2400" b="1" dirty="0">
              <a:solidFill>
                <a:schemeClr val="bg1"/>
              </a:solidFill>
              <a:latin typeface="Times New Roman" panose="02020603050405020304" pitchFamily="18" charset="0"/>
              <a:cs typeface="Times New Roman" panose="02020603050405020304" pitchFamily="18" charset="0"/>
            </a:endParaRPr>
          </a:p>
          <a:p>
            <a:pPr algn="ctr"/>
            <a:r>
              <a:rPr lang="lt-LT" sz="2000" dirty="0">
                <a:solidFill>
                  <a:schemeClr val="bg1"/>
                </a:solidFill>
                <a:latin typeface="Times New Roman" panose="02020603050405020304" pitchFamily="18" charset="0"/>
                <a:cs typeface="Times New Roman" panose="02020603050405020304" pitchFamily="18" charset="0"/>
              </a:rPr>
              <a:t>(For example, </a:t>
            </a:r>
            <a:r>
              <a:rPr lang="en-US" sz="2000" dirty="0">
                <a:solidFill>
                  <a:schemeClr val="bg1"/>
                </a:solidFill>
                <a:latin typeface="Times New Roman" panose="02020603050405020304" pitchFamily="18" charset="0"/>
                <a:cs typeface="Times New Roman" panose="02020603050405020304" pitchFamily="18" charset="0"/>
              </a:rPr>
              <a:t>Presentation of Bachelor's / Master's thesis</a:t>
            </a:r>
            <a:r>
              <a:rPr lang="lt-LT" sz="2000" dirty="0">
                <a:solidFill>
                  <a:schemeClr val="bg1"/>
                </a:solidFill>
                <a:latin typeface="Times New Roman" panose="02020603050405020304" pitchFamily="18" charset="0"/>
                <a:cs typeface="Times New Roman" panose="02020603050405020304" pitchFamily="18" charset="0"/>
              </a:rPr>
              <a:t>)</a:t>
            </a:r>
          </a:p>
          <a:p>
            <a:pPr algn="ctr"/>
            <a:endParaRPr lang="lt-LT" sz="2400" dirty="0">
              <a:solidFill>
                <a:schemeClr val="bg1"/>
              </a:solidFill>
              <a:latin typeface="Times New Roman" panose="02020603050405020304" pitchFamily="18" charset="0"/>
              <a:cs typeface="Times New Roman" panose="02020603050405020304" pitchFamily="18" charset="0"/>
            </a:endParaRPr>
          </a:p>
          <a:p>
            <a:pPr algn="ctr"/>
            <a:r>
              <a:rPr lang="lt-LT" sz="2200" b="1" dirty="0">
                <a:solidFill>
                  <a:schemeClr val="bg1"/>
                </a:solidFill>
                <a:latin typeface="Times New Roman" panose="02020603050405020304" pitchFamily="18" charset="0"/>
                <a:cs typeface="Times New Roman" panose="02020603050405020304" pitchFamily="18" charset="0"/>
              </a:rPr>
              <a:t>Name SURNAME</a:t>
            </a:r>
          </a:p>
        </p:txBody>
      </p:sp>
      <p:sp>
        <p:nvSpPr>
          <p:cNvPr id="5" name="TextBox 4"/>
          <p:cNvSpPr txBox="1"/>
          <p:nvPr/>
        </p:nvSpPr>
        <p:spPr>
          <a:xfrm>
            <a:off x="3620024" y="4443515"/>
            <a:ext cx="4634630" cy="369332"/>
          </a:xfrm>
          <a:prstGeom prst="rect">
            <a:avLst/>
          </a:prstGeom>
          <a:noFill/>
        </p:spPr>
        <p:txBody>
          <a:bodyPr wrap="square" rtlCol="0">
            <a:spAutoFit/>
          </a:bodyPr>
          <a:lstStyle/>
          <a:p>
            <a:r>
              <a:rPr lang="en-US" sz="1800" dirty="0" err="1">
                <a:solidFill>
                  <a:schemeClr val="bg1"/>
                </a:solidFill>
                <a:latin typeface="Times New Roman" panose="02020603050405020304" pitchFamily="18" charset="0"/>
                <a:cs typeface="Times New Roman" panose="02020603050405020304" pitchFamily="18" charset="0"/>
              </a:rPr>
              <a:t>Akademija</a:t>
            </a:r>
            <a:r>
              <a:rPr lang="en-US" sz="1800" dirty="0">
                <a:solidFill>
                  <a:schemeClr val="bg1"/>
                </a:solidFill>
                <a:latin typeface="Times New Roman" panose="02020603050405020304" pitchFamily="18" charset="0"/>
                <a:cs typeface="Times New Roman" panose="02020603050405020304" pitchFamily="18" charset="0"/>
              </a:rPr>
              <a:t>, </a:t>
            </a:r>
            <a:r>
              <a:rPr lang="lt-LT" sz="1800" dirty="0">
                <a:solidFill>
                  <a:schemeClr val="bg1"/>
                </a:solidFill>
                <a:latin typeface="Times New Roman" panose="02020603050405020304" pitchFamily="18" charset="0"/>
                <a:cs typeface="Times New Roman" panose="02020603050405020304" pitchFamily="18" charset="0"/>
              </a:rPr>
              <a:t>date</a:t>
            </a:r>
          </a:p>
        </p:txBody>
      </p:sp>
      <p:pic>
        <p:nvPicPr>
          <p:cNvPr id="2" name="Picture 1"/>
          <p:cNvPicPr>
            <a:picLocks noChangeAspect="1"/>
          </p:cNvPicPr>
          <p:nvPr/>
        </p:nvPicPr>
        <p:blipFill>
          <a:blip r:embed="rId3"/>
          <a:stretch>
            <a:fillRect/>
          </a:stretch>
        </p:blipFill>
        <p:spPr>
          <a:xfrm>
            <a:off x="3522515" y="186262"/>
            <a:ext cx="1860659" cy="812144"/>
          </a:xfrm>
          <a:prstGeom prst="rect">
            <a:avLst/>
          </a:prstGeom>
        </p:spPr>
      </p:pic>
    </p:spTree>
    <p:extLst>
      <p:ext uri="{BB962C8B-B14F-4D97-AF65-F5344CB8AC3E}">
        <p14:creationId xmlns:p14="http://schemas.microsoft.com/office/powerpoint/2010/main" val="186916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6" name="Grafinis elementas 5">
            <a:extLst>
              <a:ext uri="{FF2B5EF4-FFF2-40B4-BE49-F238E27FC236}">
                <a16:creationId xmlns:a16="http://schemas.microsoft.com/office/drawing/2014/main" id="{E31C4D5C-6FE7-42FA-9F48-20EEB96C5E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7154688" cy="4695265"/>
          </a:xfrm>
          <a:prstGeom prst="rect">
            <a:avLst/>
          </a:prstGeom>
        </p:spPr>
      </p:pic>
      <p:sp>
        <p:nvSpPr>
          <p:cNvPr id="3" name="TextBox 2"/>
          <p:cNvSpPr txBox="1"/>
          <p:nvPr/>
        </p:nvSpPr>
        <p:spPr>
          <a:xfrm>
            <a:off x="778934" y="2033141"/>
            <a:ext cx="7586133" cy="830997"/>
          </a:xfrm>
          <a:prstGeom prst="rect">
            <a:avLst/>
          </a:prstGeom>
          <a:noFill/>
        </p:spPr>
        <p:txBody>
          <a:bodyPr wrap="square" rtlCol="0">
            <a:spAutoFit/>
          </a:bodyPr>
          <a:lstStyle/>
          <a:p>
            <a:pPr algn="ctr"/>
            <a:r>
              <a:rPr lang="lt-LT" sz="4800" b="1" dirty="0">
                <a:solidFill>
                  <a:schemeClr val="bg1"/>
                </a:solidFill>
                <a:latin typeface="Times New Roman" panose="02020603050405020304" pitchFamily="18" charset="0"/>
                <a:ea typeface="Georgia" charset="0"/>
                <a:cs typeface="Times New Roman" panose="02020603050405020304" pitchFamily="18" charset="0"/>
              </a:rPr>
              <a:t>Thank You for attention</a:t>
            </a:r>
            <a:r>
              <a:rPr lang="en-US" sz="4800" b="1" dirty="0">
                <a:solidFill>
                  <a:schemeClr val="bg1"/>
                </a:solidFill>
                <a:latin typeface="Times New Roman" panose="02020603050405020304" pitchFamily="18" charset="0"/>
                <a:ea typeface="Georgia" charset="0"/>
                <a:cs typeface="Times New Roman" panose="02020603050405020304" pitchFamily="18" charset="0"/>
              </a:rPr>
              <a:t>!</a:t>
            </a:r>
          </a:p>
        </p:txBody>
      </p:sp>
    </p:spTree>
    <p:extLst>
      <p:ext uri="{BB962C8B-B14F-4D97-AF65-F5344CB8AC3E}">
        <p14:creationId xmlns:p14="http://schemas.microsoft.com/office/powerpoint/2010/main" val="219284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8" name="Grafinis elementas 7">
            <a:extLst>
              <a:ext uri="{FF2B5EF4-FFF2-40B4-BE49-F238E27FC236}">
                <a16:creationId xmlns:a16="http://schemas.microsoft.com/office/drawing/2014/main" id="{04CA0B6C-155D-4CD3-966A-21EAB6668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5281125" cy="4695265"/>
          </a:xfrm>
          <a:prstGeom prst="rect">
            <a:avLst/>
          </a:prstGeom>
        </p:spPr>
      </p:pic>
      <p:sp>
        <p:nvSpPr>
          <p:cNvPr id="3" name="TextBox 2"/>
          <p:cNvSpPr txBox="1"/>
          <p:nvPr/>
        </p:nvSpPr>
        <p:spPr>
          <a:xfrm>
            <a:off x="430617" y="359132"/>
            <a:ext cx="8224868" cy="523220"/>
          </a:xfrm>
          <a:prstGeom prst="rect">
            <a:avLst/>
          </a:prstGeom>
          <a:noFill/>
        </p:spPr>
        <p:txBody>
          <a:bodyPr wrap="square" rtlCol="0">
            <a:spAutoFit/>
          </a:bodyPr>
          <a:lstStyle/>
          <a:p>
            <a:pPr algn="ctr"/>
            <a:r>
              <a:rPr lang="lt-LT" sz="2800" b="1" dirty="0">
                <a:solidFill>
                  <a:schemeClr val="bg1"/>
                </a:solidFill>
                <a:latin typeface="Times New Roman" panose="02020603050405020304" pitchFamily="18" charset="0"/>
                <a:ea typeface="Georgia" charset="0"/>
                <a:cs typeface="Times New Roman" panose="02020603050405020304" pitchFamily="18" charset="0"/>
              </a:rPr>
              <a:t>STRUCTURE OF PRESENTATION</a:t>
            </a:r>
            <a:endParaRPr lang="en-US" sz="2800" b="1" dirty="0">
              <a:solidFill>
                <a:schemeClr val="bg1"/>
              </a:solidFill>
              <a:latin typeface="Times New Roman" panose="02020603050405020304" pitchFamily="18" charset="0"/>
              <a:ea typeface="Georgia" charset="0"/>
              <a:cs typeface="Times New Roman" panose="02020603050405020304" pitchFamily="18" charset="0"/>
            </a:endParaRPr>
          </a:p>
        </p:txBody>
      </p:sp>
      <p:sp>
        <p:nvSpPr>
          <p:cNvPr id="2" name="TextBox 1"/>
          <p:cNvSpPr txBox="1"/>
          <p:nvPr/>
        </p:nvSpPr>
        <p:spPr>
          <a:xfrm>
            <a:off x="577822" y="1339213"/>
            <a:ext cx="7640876" cy="3046988"/>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Basic concepts</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Components of the research methodology</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Quantitative and qualitative research methods</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Preparation for the research, its organization and the course of the research</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Selection</a:t>
            </a:r>
          </a:p>
          <a:p>
            <a:pPr marL="457200" indent="-457200">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Research ethics</a:t>
            </a:r>
            <a:endParaRPr lang="lt-LT" sz="2400" dirty="0">
              <a:solidFill>
                <a:schemeClr val="bg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lt-LT" sz="24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2</a:t>
            </a:r>
            <a:endParaRPr lang="lt-LT" sz="12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7895678" y="110622"/>
            <a:ext cx="1148740" cy="415158"/>
          </a:xfrm>
          <a:prstGeom prst="rect">
            <a:avLst/>
          </a:prstGeom>
        </p:spPr>
      </p:pic>
    </p:spTree>
    <p:extLst>
      <p:ext uri="{BB962C8B-B14F-4D97-AF65-F5344CB8AC3E}">
        <p14:creationId xmlns:p14="http://schemas.microsoft.com/office/powerpoint/2010/main" val="106508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8" name="Grafinis elementas 7">
            <a:extLst>
              <a:ext uri="{FF2B5EF4-FFF2-40B4-BE49-F238E27FC236}">
                <a16:creationId xmlns:a16="http://schemas.microsoft.com/office/drawing/2014/main" id="{04CA0B6C-155D-4CD3-966A-21EAB6668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7154688" cy="4695265"/>
          </a:xfrm>
          <a:prstGeom prst="rect">
            <a:avLst/>
          </a:prstGeom>
        </p:spPr>
      </p:pic>
      <p:sp>
        <p:nvSpPr>
          <p:cNvPr id="4" name="Rectangle 3"/>
          <p:cNvSpPr/>
          <p:nvPr/>
        </p:nvSpPr>
        <p:spPr>
          <a:xfrm>
            <a:off x="270933" y="341501"/>
            <a:ext cx="8551334" cy="4616648"/>
          </a:xfrm>
          <a:prstGeom prst="rect">
            <a:avLst/>
          </a:prstGeom>
        </p:spPr>
        <p:txBody>
          <a:bodyPr wrap="square">
            <a:spAutoFit/>
          </a:bodyPr>
          <a:lstStyle/>
          <a:p>
            <a:pPr algn="ctr">
              <a:spcAft>
                <a:spcPts val="1200"/>
              </a:spcAft>
            </a:pPr>
            <a:r>
              <a:rPr lang="lt-LT" sz="2800" b="1" kern="1600" dirty="0">
                <a:solidFill>
                  <a:schemeClr val="bg1"/>
                </a:solidFill>
                <a:latin typeface="Times New Roman" panose="02020603050405020304" pitchFamily="18" charset="0"/>
                <a:cs typeface="Arial" panose="020B0604020202020204" pitchFamily="34" charset="0"/>
              </a:rPr>
              <a:t>INTRODUCTION</a:t>
            </a:r>
          </a:p>
          <a:p>
            <a:pPr>
              <a:spcAft>
                <a:spcPts val="0"/>
              </a:spcAft>
            </a:pPr>
            <a:r>
              <a:rPr lang="lt-LT" sz="1400" dirty="0">
                <a:solidFill>
                  <a:schemeClr val="bg1"/>
                </a:solidFill>
                <a:latin typeface="Times New Roman" panose="02020603050405020304" pitchFamily="18" charset="0"/>
                <a:ea typeface="Times New Roman" panose="02020603050405020304" pitchFamily="18" charset="0"/>
              </a:rPr>
              <a:t> </a:t>
            </a:r>
          </a:p>
          <a:p>
            <a:pPr marL="21590" marR="21590" indent="457200" algn="just">
              <a:spcAft>
                <a:spcPts val="0"/>
              </a:spcAft>
            </a:pPr>
            <a:r>
              <a:rPr lang="en-US" sz="2200" dirty="0">
                <a:solidFill>
                  <a:schemeClr val="bg1"/>
                </a:solidFill>
                <a:latin typeface="Times New Roman" panose="02020603050405020304" pitchFamily="18" charset="0"/>
                <a:ea typeface="Times New Roman" panose="02020603050405020304" pitchFamily="18" charset="0"/>
              </a:rPr>
              <a:t>Each student studying at the Faculty of </a:t>
            </a:r>
            <a:r>
              <a:rPr lang="en-US" sz="2200" dirty="0" err="1">
                <a:solidFill>
                  <a:schemeClr val="bg1"/>
                </a:solidFill>
                <a:latin typeface="Times New Roman" panose="02020603050405020304" pitchFamily="18" charset="0"/>
                <a:ea typeface="Times New Roman" panose="02020603050405020304" pitchFamily="18" charset="0"/>
              </a:rPr>
              <a:t>Bioeconomy</a:t>
            </a:r>
            <a:r>
              <a:rPr lang="en-US" sz="2200" dirty="0">
                <a:solidFill>
                  <a:schemeClr val="bg1"/>
                </a:solidFill>
                <a:latin typeface="Times New Roman" panose="02020603050405020304" pitchFamily="18" charset="0"/>
                <a:ea typeface="Times New Roman" panose="02020603050405020304" pitchFamily="18" charset="0"/>
              </a:rPr>
              <a:t> Development must perform the independent work provided in the Bachelor's and Master's study programs - individual, group assignments, reports, term papers, prepare internship reports, and upon completion of studies - bachelor's and master's thesis.</a:t>
            </a:r>
            <a:endParaRPr lang="lt-LT" sz="2200" dirty="0">
              <a:solidFill>
                <a:schemeClr val="bg1"/>
              </a:solidFill>
              <a:latin typeface="Times New Roman" panose="02020603050405020304" pitchFamily="18" charset="0"/>
              <a:ea typeface="Times New Roman" panose="02020603050405020304" pitchFamily="18" charset="0"/>
            </a:endParaRPr>
          </a:p>
          <a:p>
            <a:pPr marL="21590" marR="21590" indent="457200" algn="just">
              <a:spcAft>
                <a:spcPts val="0"/>
              </a:spcAft>
            </a:pPr>
            <a:endParaRPr lang="en-US" sz="2200" dirty="0">
              <a:solidFill>
                <a:schemeClr val="bg1"/>
              </a:solidFill>
              <a:latin typeface="Times New Roman" panose="02020603050405020304" pitchFamily="18" charset="0"/>
              <a:ea typeface="Times New Roman" panose="02020603050405020304" pitchFamily="18" charset="0"/>
            </a:endParaRPr>
          </a:p>
          <a:p>
            <a:pPr marL="21590" marR="21590" indent="457200" algn="just">
              <a:spcAft>
                <a:spcPts val="0"/>
              </a:spcAft>
            </a:pPr>
            <a:r>
              <a:rPr lang="en-US" sz="2200" b="1" dirty="0">
                <a:solidFill>
                  <a:schemeClr val="bg1"/>
                </a:solidFill>
                <a:latin typeface="Times New Roman" panose="02020603050405020304" pitchFamily="18" charset="0"/>
                <a:ea typeface="Times New Roman" panose="02020603050405020304" pitchFamily="18" charset="0"/>
              </a:rPr>
              <a:t>The aim of this methodological tool </a:t>
            </a:r>
            <a:r>
              <a:rPr lang="en-US" sz="2200" dirty="0">
                <a:solidFill>
                  <a:schemeClr val="bg1"/>
                </a:solidFill>
                <a:latin typeface="Times New Roman" panose="02020603050405020304" pitchFamily="18" charset="0"/>
                <a:ea typeface="Times New Roman" panose="02020603050405020304" pitchFamily="18" charset="0"/>
              </a:rPr>
              <a:t>is to provide the main methodological, work content, formalization, work presentation instructions applicable to the works prepared by the students of the Faculty of </a:t>
            </a:r>
            <a:r>
              <a:rPr lang="en-US" sz="2200" dirty="0" err="1">
                <a:solidFill>
                  <a:schemeClr val="bg1"/>
                </a:solidFill>
                <a:latin typeface="Times New Roman" panose="02020603050405020304" pitchFamily="18" charset="0"/>
                <a:ea typeface="Times New Roman" panose="02020603050405020304" pitchFamily="18" charset="0"/>
              </a:rPr>
              <a:t>Bioeconomy</a:t>
            </a:r>
            <a:r>
              <a:rPr lang="en-US" sz="2200" dirty="0">
                <a:solidFill>
                  <a:schemeClr val="bg1"/>
                </a:solidFill>
                <a:latin typeface="Times New Roman" panose="02020603050405020304" pitchFamily="18" charset="0"/>
                <a:ea typeface="Times New Roman" panose="02020603050405020304" pitchFamily="18" charset="0"/>
              </a:rPr>
              <a:t> Development of </a:t>
            </a:r>
            <a:r>
              <a:rPr lang="en-US" sz="2200" dirty="0" err="1">
                <a:solidFill>
                  <a:schemeClr val="bg1"/>
                </a:solidFill>
                <a:latin typeface="Times New Roman" panose="02020603050405020304" pitchFamily="18" charset="0"/>
                <a:ea typeface="Times New Roman" panose="02020603050405020304" pitchFamily="18" charset="0"/>
              </a:rPr>
              <a:t>Vytautas</a:t>
            </a:r>
            <a:r>
              <a:rPr lang="en-US" sz="2200" dirty="0">
                <a:solidFill>
                  <a:schemeClr val="bg1"/>
                </a:solidFill>
                <a:latin typeface="Times New Roman" panose="02020603050405020304" pitchFamily="18" charset="0"/>
                <a:ea typeface="Times New Roman" panose="02020603050405020304" pitchFamily="18" charset="0"/>
              </a:rPr>
              <a:t> Magnus University, Academy of Agriculture.</a:t>
            </a:r>
            <a:endParaRPr lang="lt-LT" sz="2200"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3</a:t>
            </a:r>
            <a:endParaRPr lang="lt-LT" sz="12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7895678" y="110622"/>
            <a:ext cx="1148740" cy="415158"/>
          </a:xfrm>
          <a:prstGeom prst="rect">
            <a:avLst/>
          </a:prstGeom>
        </p:spPr>
      </p:pic>
    </p:spTree>
    <p:extLst>
      <p:ext uri="{BB962C8B-B14F-4D97-AF65-F5344CB8AC3E}">
        <p14:creationId xmlns:p14="http://schemas.microsoft.com/office/powerpoint/2010/main" val="161887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95678" y="110622"/>
            <a:ext cx="1148740" cy="415158"/>
          </a:xfrm>
          <a:prstGeom prst="rect">
            <a:avLst/>
          </a:prstGeom>
        </p:spPr>
      </p:pic>
      <p:sp>
        <p:nvSpPr>
          <p:cNvPr id="2" name="Rectangle 1"/>
          <p:cNvSpPr/>
          <p:nvPr/>
        </p:nvSpPr>
        <p:spPr>
          <a:xfrm>
            <a:off x="6878" y="97666"/>
            <a:ext cx="9144000" cy="415498"/>
          </a:xfrm>
          <a:prstGeom prst="rect">
            <a:avLst/>
          </a:prstGeom>
        </p:spPr>
        <p:txBody>
          <a:bodyPr wrap="square">
            <a:spAutoFit/>
          </a:bodyPr>
          <a:lstStyle/>
          <a:p>
            <a:pPr algn="ctr">
              <a:spcAft>
                <a:spcPts val="0"/>
              </a:spcAft>
            </a:pPr>
            <a:r>
              <a:rPr lang="lt-LT" sz="2100" b="1" dirty="0">
                <a:solidFill>
                  <a:schemeClr val="bg1"/>
                </a:solidFill>
                <a:latin typeface="Times New Roman" panose="02020603050405020304" pitchFamily="18" charset="0"/>
                <a:ea typeface="Times New Roman" panose="02020603050405020304" pitchFamily="18" charset="0"/>
              </a:rPr>
              <a:t>Tab</a:t>
            </a:r>
            <a:r>
              <a:rPr lang="en-US" sz="2100" b="1" dirty="0">
                <a:solidFill>
                  <a:schemeClr val="bg1"/>
                </a:solidFill>
                <a:latin typeface="Times New Roman" panose="02020603050405020304" pitchFamily="18" charset="0"/>
                <a:ea typeface="Times New Roman" panose="02020603050405020304" pitchFamily="18" charset="0"/>
              </a:rPr>
              <a:t>le 1.</a:t>
            </a:r>
            <a:r>
              <a:rPr lang="lt-LT" sz="2100" b="1" dirty="0">
                <a:solidFill>
                  <a:schemeClr val="bg1"/>
                </a:solidFill>
                <a:latin typeface="Times New Roman" panose="02020603050405020304" pitchFamily="18" charset="0"/>
                <a:ea typeface="Times New Roman" panose="02020603050405020304" pitchFamily="18" charset="0"/>
              </a:rPr>
              <a:t> </a:t>
            </a:r>
            <a:r>
              <a:rPr lang="en-US" sz="2100" b="1" dirty="0">
                <a:solidFill>
                  <a:schemeClr val="bg1"/>
                </a:solidFill>
                <a:latin typeface="Times New Roman" panose="02020603050405020304" pitchFamily="18" charset="0"/>
                <a:ea typeface="Times New Roman" panose="02020603050405020304" pitchFamily="18" charset="0"/>
              </a:rPr>
              <a:t>Structure and content requirements of the innovation practice report</a:t>
            </a:r>
            <a:endParaRPr lang="lt-LT" sz="21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4812041"/>
              </p:ext>
            </p:extLst>
          </p:nvPr>
        </p:nvGraphicFramePr>
        <p:xfrm>
          <a:off x="118532" y="592431"/>
          <a:ext cx="8920692" cy="4389120"/>
        </p:xfrm>
        <a:graphic>
          <a:graphicData uri="http://schemas.openxmlformats.org/drawingml/2006/table">
            <a:tbl>
              <a:tblPr firstRow="1" firstCol="1" lastRow="1" lastCol="1" bandRow="1" bandCol="1">
                <a:tableStyleId>{5C22544A-7EE6-4342-B048-85BDC9FD1C3A}</a:tableStyleId>
              </a:tblPr>
              <a:tblGrid>
                <a:gridCol w="1315414">
                  <a:extLst>
                    <a:ext uri="{9D8B030D-6E8A-4147-A177-3AD203B41FA5}">
                      <a16:colId xmlns:a16="http://schemas.microsoft.com/office/drawing/2014/main" val="20000"/>
                    </a:ext>
                  </a:extLst>
                </a:gridCol>
                <a:gridCol w="7605278">
                  <a:extLst>
                    <a:ext uri="{9D8B030D-6E8A-4147-A177-3AD203B41FA5}">
                      <a16:colId xmlns:a16="http://schemas.microsoft.com/office/drawing/2014/main" val="20001"/>
                    </a:ext>
                  </a:extLst>
                </a:gridCol>
              </a:tblGrid>
              <a:tr h="203969">
                <a:tc>
                  <a:txBody>
                    <a:bodyPr/>
                    <a:lstStyle/>
                    <a:p>
                      <a:pPr algn="ctr">
                        <a:spcAft>
                          <a:spcPts val="0"/>
                        </a:spcAft>
                      </a:pPr>
                      <a:r>
                        <a:rPr lang="lt-LT" sz="1600" b="1" dirty="0">
                          <a:solidFill>
                            <a:schemeClr val="tx1"/>
                          </a:solidFill>
                          <a:effectLst/>
                          <a:latin typeface="Times New Roman" panose="02020603050405020304" pitchFamily="18" charset="0"/>
                          <a:cs typeface="Times New Roman" panose="02020603050405020304" pitchFamily="18" charset="0"/>
                        </a:rPr>
                        <a:t>Components </a:t>
                      </a:r>
                      <a:endParaRPr lang="lt-LT"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t-LT" sz="1600" b="1" dirty="0">
                          <a:solidFill>
                            <a:schemeClr val="tx1"/>
                          </a:solidFill>
                          <a:effectLst/>
                          <a:latin typeface="Times New Roman" panose="02020603050405020304" pitchFamily="18" charset="0"/>
                          <a:cs typeface="Times New Roman" panose="02020603050405020304" pitchFamily="18" charset="0"/>
                        </a:rPr>
                        <a:t>Content requirements</a:t>
                      </a:r>
                      <a:endParaRPr lang="lt-LT"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3969">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Introduction </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The introduction indicates the place, goal and objectives of innovation practice, applied research methods.</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35724">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 </a:t>
                      </a:r>
                    </a:p>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 </a:t>
                      </a:r>
                    </a:p>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Analytical descriptive part</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tabLst>
                          <a:tab pos="45720" algn="l"/>
                        </a:tabLst>
                      </a:pPr>
                      <a:r>
                        <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section describes the company, institution or other organization where innovation practice </a:t>
                      </a:r>
                      <a:r>
                        <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carried out (hereinafter referred to as the organization), describes its achievements and indicators, reveals the organisation's innovation activities and management experience and problems, analyzes implemented innovations and their nature, investments and their financing sources, the expediency of the implemented innovations is assessed and economic, social and environmental effects are created, innovations important for the further strategic development of the organization are theoretically and practically substantiated.</a:t>
                      </a:r>
                    </a:p>
                    <a:p>
                      <a:pPr algn="just">
                        <a:spcAft>
                          <a:spcPts val="0"/>
                        </a:spcAft>
                        <a:tabLst>
                          <a:tab pos="45720" algn="l"/>
                        </a:tabLst>
                      </a:pPr>
                      <a:r>
                        <a:rPr lang="en-US"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individual statements of the report are illustrated by the documents collected during the internship, statistical data, the results of interviews with the managers of the organization, other employees, and so on.</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1908">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Conclusions </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Using the material of the analytical descriptive part, the conclusions describe the innovativeness of the organization, the ability to purposefully select innovations and manage their implementation processes, to link them with the strategic development of the organization, the effectiveness of implemented innovations.</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8829675"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4</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895678" y="110622"/>
            <a:ext cx="1148740" cy="415158"/>
          </a:xfrm>
          <a:prstGeom prst="rect">
            <a:avLst/>
          </a:prstGeom>
        </p:spPr>
      </p:pic>
      <p:graphicFrame>
        <p:nvGraphicFramePr>
          <p:cNvPr id="5" name="Chart 4"/>
          <p:cNvGraphicFramePr/>
          <p:nvPr>
            <p:extLst>
              <p:ext uri="{D42A27DB-BD31-4B8C-83A1-F6EECF244321}">
                <p14:modId xmlns:p14="http://schemas.microsoft.com/office/powerpoint/2010/main" val="1263775968"/>
              </p:ext>
            </p:extLst>
          </p:nvPr>
        </p:nvGraphicFramePr>
        <p:xfrm>
          <a:off x="601022" y="333731"/>
          <a:ext cx="7844478" cy="370015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203200" y="4060515"/>
            <a:ext cx="8640120" cy="1015663"/>
          </a:xfrm>
          <a:prstGeom prst="rect">
            <a:avLst/>
          </a:prstGeom>
        </p:spPr>
        <p:txBody>
          <a:bodyPr wrap="square">
            <a:spAutoFit/>
          </a:bodyPr>
          <a:lstStyle/>
          <a:p>
            <a:pPr algn="ctr">
              <a:spcAft>
                <a:spcPts val="1000"/>
              </a:spcAft>
            </a:pPr>
            <a:r>
              <a:rPr lang="en-GB"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Fig. 1. </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Ratio of rural and urban population in </a:t>
            </a:r>
            <a:r>
              <a:rPr lang="en-US"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Vilkaviškis</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district municipality in 2014-2018, percent (compiled by the author according to the information of the Department of Statistics, 2018)</a:t>
            </a:r>
            <a:endParaRPr lang="lt-LT"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5</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73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277" y="69134"/>
            <a:ext cx="1227218" cy="400115"/>
          </a:xfrm>
          <a:prstGeom prst="rect">
            <a:avLst/>
          </a:prstGeom>
        </p:spPr>
      </p:pic>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p:nvPr/>
        </p:nvSpPr>
        <p:spPr>
          <a:xfrm>
            <a:off x="180115" y="4105084"/>
            <a:ext cx="8867380" cy="1015663"/>
          </a:xfrm>
          <a:prstGeom prst="rect">
            <a:avLst/>
          </a:prstGeom>
        </p:spPr>
        <p:txBody>
          <a:bodyPr wrap="square">
            <a:spAutoFit/>
          </a:bodyPr>
          <a:lstStyle/>
          <a:p>
            <a:pPr algn="ctr"/>
            <a:r>
              <a:rPr lang="en-GB" sz="2000" b="1" dirty="0">
                <a:latin typeface="Times New Roman" panose="02020603050405020304" pitchFamily="18" charset="0"/>
                <a:ea typeface="Calibri" panose="020F0502020204030204" pitchFamily="34" charset="0"/>
                <a:cs typeface="Times New Roman" panose="02020603050405020304" pitchFamily="18" charset="0"/>
              </a:rPr>
              <a:t>Fig. 2. </a:t>
            </a:r>
            <a:r>
              <a:rPr lang="en-US" sz="2000" b="1" dirty="0">
                <a:latin typeface="Times New Roman" panose="02020603050405020304" pitchFamily="18" charset="0"/>
                <a:ea typeface="Calibri" panose="020F0502020204030204" pitchFamily="34" charset="0"/>
                <a:cs typeface="Times New Roman" panose="02020603050405020304" pitchFamily="18" charset="0"/>
              </a:rPr>
              <a:t>Ratio of rural and urban population in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Vilkaviškis</a:t>
            </a:r>
            <a:r>
              <a:rPr lang="en-US" sz="2000" b="1" dirty="0">
                <a:latin typeface="Times New Roman" panose="02020603050405020304" pitchFamily="18" charset="0"/>
                <a:ea typeface="Calibri" panose="020F0502020204030204" pitchFamily="34" charset="0"/>
                <a:cs typeface="Times New Roman" panose="02020603050405020304" pitchFamily="18" charset="0"/>
              </a:rPr>
              <a:t> district municipality in 2014-2018, percent (compiled by the author according to the information of the Department of Statistics, 2018)</a:t>
            </a:r>
            <a:endParaRPr lang="lt-LT"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1179188768"/>
              </p:ext>
            </p:extLst>
          </p:nvPr>
        </p:nvGraphicFramePr>
        <p:xfrm>
          <a:off x="566740" y="0"/>
          <a:ext cx="8094130" cy="41379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757193" y="4819650"/>
            <a:ext cx="31432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a:t>
            </a:r>
            <a:endParaRPr lang="lt-L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9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422666" y="194500"/>
            <a:ext cx="4572000" cy="307777"/>
          </a:xfrm>
          <a:prstGeom prst="rect">
            <a:avLst/>
          </a:prstGeom>
        </p:spPr>
        <p:txBody>
          <a:bodyPr>
            <a:spAutoFit/>
          </a:bodyPr>
          <a:lstStyle/>
          <a:p>
            <a:r>
              <a:rPr lang="en-US" sz="1400" b="1" dirty="0">
                <a:latin typeface="Times New Roman" panose="02020603050405020304" pitchFamily="18" charset="0"/>
                <a:ea typeface="Georgia" charset="0"/>
                <a:cs typeface="Times New Roman" panose="02020603050405020304" pitchFamily="18" charset="0"/>
              </a:rPr>
              <a:t>Part name (eg Test results)</a:t>
            </a:r>
          </a:p>
        </p:txBody>
      </p:sp>
      <p:sp>
        <p:nvSpPr>
          <p:cNvPr id="12" name="TextBox 11"/>
          <p:cNvSpPr txBox="1"/>
          <p:nvPr/>
        </p:nvSpPr>
        <p:spPr>
          <a:xfrm>
            <a:off x="422666" y="608088"/>
            <a:ext cx="8206984" cy="415498"/>
          </a:xfrm>
          <a:prstGeom prst="rect">
            <a:avLst/>
          </a:prstGeom>
          <a:noFill/>
        </p:spPr>
        <p:txBody>
          <a:bodyPr wrap="square" rtlCol="0">
            <a:spAutoFit/>
          </a:bodyPr>
          <a:lstStyle/>
          <a:p>
            <a:pPr fontAlgn="t"/>
            <a:r>
              <a:rPr lang="en-US" sz="2100" b="1" dirty="0">
                <a:solidFill>
                  <a:srgbClr val="006600"/>
                </a:solidFill>
                <a:latin typeface="Times New Roman" panose="02020603050405020304" pitchFamily="18" charset="0"/>
                <a:ea typeface="Georgia" charset="0"/>
                <a:cs typeface="Times New Roman" panose="02020603050405020304" pitchFamily="18" charset="0"/>
              </a:rPr>
              <a:t>The name of the longer text slide</a:t>
            </a:r>
          </a:p>
        </p:txBody>
      </p:sp>
      <p:sp>
        <p:nvSpPr>
          <p:cNvPr id="17" name="TextBox 16"/>
          <p:cNvSpPr txBox="1"/>
          <p:nvPr/>
        </p:nvSpPr>
        <p:spPr>
          <a:xfrm>
            <a:off x="422666" y="1033998"/>
            <a:ext cx="8434083" cy="3785652"/>
          </a:xfrm>
          <a:prstGeom prst="rect">
            <a:avLst/>
          </a:prstGeom>
          <a:noFill/>
        </p:spPr>
        <p:txBody>
          <a:bodyPr wrap="square" rtlCol="0">
            <a:spAutoFit/>
          </a:bodyPr>
          <a:lstStyle/>
          <a:p>
            <a:pPr algn="just">
              <a:buClr>
                <a:srgbClr val="006600"/>
              </a:buClr>
            </a:pPr>
            <a:r>
              <a:rPr lang="en-US" sz="2200" dirty="0">
                <a:latin typeface="Times New Roman" panose="02020603050405020304" pitchFamily="18" charset="0"/>
                <a:ea typeface="Georgia" charset="0"/>
                <a:cs typeface="Times New Roman" panose="02020603050405020304" pitchFamily="18" charset="0"/>
              </a:rPr>
              <a:t>Only at this university:</a:t>
            </a:r>
          </a:p>
          <a:p>
            <a:pPr marL="342900" indent="-342900" algn="just">
              <a:buClr>
                <a:srgbClr val="006600"/>
              </a:buClr>
              <a:buFont typeface="Wingdings" panose="05000000000000000000" pitchFamily="2" charset="2"/>
              <a:buChar char="Ø"/>
            </a:pPr>
            <a:r>
              <a:rPr lang="en-US" sz="2200" dirty="0">
                <a:latin typeface="Times New Roman" panose="02020603050405020304" pitchFamily="18" charset="0"/>
                <a:ea typeface="Georgia" charset="0"/>
                <a:cs typeface="Times New Roman" panose="02020603050405020304" pitchFamily="18" charset="0"/>
              </a:rPr>
              <a:t>You will create a personal study plan that meets your needs, in which you will be able to include the subjects of the parallel study program providing a double qualification;</a:t>
            </a:r>
          </a:p>
          <a:p>
            <a:pPr marL="342900" indent="-342900" algn="just">
              <a:buClr>
                <a:srgbClr val="006600"/>
              </a:buClr>
              <a:buFont typeface="Wingdings" panose="05000000000000000000" pitchFamily="2" charset="2"/>
              <a:buChar char="Ø"/>
            </a:pPr>
            <a:r>
              <a:rPr lang="en-US" sz="2200" dirty="0">
                <a:latin typeface="Times New Roman" panose="02020603050405020304" pitchFamily="18" charset="0"/>
                <a:ea typeface="Georgia" charset="0"/>
                <a:cs typeface="Times New Roman" panose="02020603050405020304" pitchFamily="18" charset="0"/>
              </a:rPr>
              <a:t>You will gain international experience by choosing from more than 300 foreign universities and research centers, where 30 taught world languages will help you to communicate;</a:t>
            </a:r>
          </a:p>
          <a:p>
            <a:pPr marL="342900" indent="-342900" algn="just">
              <a:buClr>
                <a:srgbClr val="006600"/>
              </a:buClr>
              <a:buFont typeface="Wingdings" panose="05000000000000000000" pitchFamily="2" charset="2"/>
              <a:buChar char="Ø"/>
            </a:pPr>
            <a:r>
              <a:rPr lang="en-US" sz="2200" dirty="0">
                <a:latin typeface="Times New Roman" panose="02020603050405020304" pitchFamily="18" charset="0"/>
                <a:ea typeface="Georgia" charset="0"/>
                <a:cs typeface="Times New Roman" panose="02020603050405020304" pitchFamily="18" charset="0"/>
              </a:rPr>
              <a:t>After seeing the performances of the first professional university theater in Lithuania and hearing the chords of the performers of the Academy of Music, you will feel how you become an integral part of Kaunas cultural life.</a:t>
            </a:r>
            <a:endParaRPr lang="en-US" sz="2200" dirty="0">
              <a:solidFill>
                <a:srgbClr val="262A34"/>
              </a:solidFill>
              <a:latin typeface="Times New Roman" panose="02020603050405020304" pitchFamily="18" charset="0"/>
              <a:ea typeface="Georgia" charset="0"/>
              <a:cs typeface="Times New Roman" panose="02020603050405020304" pitchFamily="18" charset="0"/>
            </a:endParaRPr>
          </a:p>
        </p:txBody>
      </p:sp>
      <p:sp>
        <p:nvSpPr>
          <p:cNvPr id="6" name="TextBox 5"/>
          <p:cNvSpPr txBox="1"/>
          <p:nvPr/>
        </p:nvSpPr>
        <p:spPr>
          <a:xfrm>
            <a:off x="8757193" y="4819650"/>
            <a:ext cx="31432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7</a:t>
            </a:r>
            <a:endParaRPr lang="lt-LT" sz="1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47" y="104483"/>
            <a:ext cx="1382371" cy="450700"/>
          </a:xfrm>
          <a:prstGeom prst="rect">
            <a:avLst/>
          </a:prstGeom>
        </p:spPr>
      </p:pic>
    </p:spTree>
    <p:extLst>
      <p:ext uri="{BB962C8B-B14F-4D97-AF65-F5344CB8AC3E}">
        <p14:creationId xmlns:p14="http://schemas.microsoft.com/office/powerpoint/2010/main" val="131695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721" y="113762"/>
            <a:ext cx="3200400" cy="4364436"/>
          </a:xfrm>
          <a:prstGeom prst="rect">
            <a:avLst/>
          </a:prstGeom>
        </p:spPr>
      </p:pic>
      <p:sp>
        <p:nvSpPr>
          <p:cNvPr id="17" name="TextBox 16"/>
          <p:cNvSpPr txBox="1"/>
          <p:nvPr/>
        </p:nvSpPr>
        <p:spPr>
          <a:xfrm>
            <a:off x="192137" y="1160734"/>
            <a:ext cx="4760220" cy="3170099"/>
          </a:xfrm>
          <a:prstGeom prst="rect">
            <a:avLst/>
          </a:prstGeom>
          <a:noFill/>
        </p:spPr>
        <p:txBody>
          <a:bodyPr wrap="square" rtlCol="0">
            <a:spAutoFit/>
          </a:bodyPr>
          <a:lstStyle/>
          <a:p>
            <a:pPr algn="just"/>
            <a:r>
              <a:rPr lang="en-US" sz="2000" dirty="0">
                <a:latin typeface="Times New Roman" panose="02020603050405020304" pitchFamily="18" charset="0"/>
                <a:ea typeface="Georgia" charset="0"/>
                <a:cs typeface="Times New Roman" panose="02020603050405020304" pitchFamily="18" charset="0"/>
              </a:rPr>
              <a:t>Recognized as one of the 700 best universities in the world, VMU is the only one in the country to offer studies based on the principles of </a:t>
            </a:r>
            <a:r>
              <a:rPr lang="en-US" sz="2000" i="1" dirty="0" err="1">
                <a:latin typeface="Times New Roman" panose="02020603050405020304" pitchFamily="18" charset="0"/>
                <a:ea typeface="Georgia" charset="0"/>
                <a:cs typeface="Times New Roman" panose="02020603050405020304" pitchFamily="18" charset="0"/>
              </a:rPr>
              <a:t>artes</a:t>
            </a:r>
            <a:r>
              <a:rPr lang="en-US" sz="2000" i="1" dirty="0">
                <a:latin typeface="Times New Roman" panose="02020603050405020304" pitchFamily="18" charset="0"/>
                <a:ea typeface="Georgia" charset="0"/>
                <a:cs typeface="Times New Roman" panose="02020603050405020304" pitchFamily="18" charset="0"/>
              </a:rPr>
              <a:t> </a:t>
            </a:r>
            <a:r>
              <a:rPr lang="en-US" sz="2000" i="1" dirty="0" err="1">
                <a:latin typeface="Times New Roman" panose="02020603050405020304" pitchFamily="18" charset="0"/>
                <a:ea typeface="Georgia" charset="0"/>
                <a:cs typeface="Times New Roman" panose="02020603050405020304" pitchFamily="18" charset="0"/>
              </a:rPr>
              <a:t>liberales</a:t>
            </a:r>
            <a:r>
              <a:rPr lang="en-US" sz="2000" dirty="0">
                <a:latin typeface="Times New Roman" panose="02020603050405020304" pitchFamily="18" charset="0"/>
                <a:ea typeface="Georgia" charset="0"/>
                <a:cs typeface="Times New Roman" panose="02020603050405020304" pitchFamily="18" charset="0"/>
              </a:rPr>
              <a:t>.</a:t>
            </a:r>
          </a:p>
          <a:p>
            <a:pPr algn="just"/>
            <a:endParaRPr lang="en-US" sz="2000" dirty="0">
              <a:latin typeface="Times New Roman" panose="02020603050405020304" pitchFamily="18" charset="0"/>
              <a:ea typeface="Georgia" charset="0"/>
              <a:cs typeface="Times New Roman" panose="02020603050405020304" pitchFamily="18" charset="0"/>
            </a:endParaRPr>
          </a:p>
          <a:p>
            <a:pPr algn="just"/>
            <a:r>
              <a:rPr lang="en-US" sz="2000" dirty="0">
                <a:latin typeface="Times New Roman" panose="02020603050405020304" pitchFamily="18" charset="0"/>
                <a:ea typeface="Georgia" charset="0"/>
                <a:cs typeface="Times New Roman" panose="02020603050405020304" pitchFamily="18" charset="0"/>
              </a:rPr>
              <a:t>39 bachelor's (3 of them in English), 52 master's (15 of them in English), 15 postgraduate study programs, integrated law studies and 18 doctoral studies are waiting for you in ten faculties.</a:t>
            </a:r>
          </a:p>
        </p:txBody>
      </p:sp>
      <p:sp>
        <p:nvSpPr>
          <p:cNvPr id="6" name="Rectangle 5"/>
          <p:cNvSpPr/>
          <p:nvPr/>
        </p:nvSpPr>
        <p:spPr>
          <a:xfrm>
            <a:off x="192137" y="247112"/>
            <a:ext cx="4572000" cy="307777"/>
          </a:xfrm>
          <a:prstGeom prst="rect">
            <a:avLst/>
          </a:prstGeom>
        </p:spPr>
        <p:txBody>
          <a:bodyPr>
            <a:spAutoFit/>
          </a:bodyPr>
          <a:lstStyle/>
          <a:p>
            <a:r>
              <a:rPr lang="en-US" sz="1400" b="1" dirty="0">
                <a:latin typeface="Times New Roman" panose="02020603050405020304" pitchFamily="18" charset="0"/>
                <a:ea typeface="Georgia" charset="0"/>
                <a:cs typeface="Times New Roman" panose="02020603050405020304" pitchFamily="18" charset="0"/>
              </a:rPr>
              <a:t>Part name (eg Research results)</a:t>
            </a:r>
          </a:p>
        </p:txBody>
      </p:sp>
      <p:sp>
        <p:nvSpPr>
          <p:cNvPr id="3" name="Rectangle 2"/>
          <p:cNvSpPr/>
          <p:nvPr/>
        </p:nvSpPr>
        <p:spPr>
          <a:xfrm>
            <a:off x="192137" y="643042"/>
            <a:ext cx="3680816" cy="461665"/>
          </a:xfrm>
          <a:prstGeom prst="rect">
            <a:avLst/>
          </a:prstGeom>
        </p:spPr>
        <p:txBody>
          <a:bodyPr wrap="none">
            <a:spAutoFit/>
          </a:bodyPr>
          <a:lstStyle/>
          <a:p>
            <a:r>
              <a:rPr lang="en-US" sz="2400" b="1" dirty="0">
                <a:solidFill>
                  <a:srgbClr val="006600"/>
                </a:solidFill>
                <a:latin typeface="Times New Roman" panose="02020603050405020304" pitchFamily="18" charset="0"/>
                <a:ea typeface="Georgia" charset="0"/>
                <a:cs typeface="Times New Roman" panose="02020603050405020304" pitchFamily="18" charset="0"/>
              </a:rPr>
              <a:t>The name of the text slides</a:t>
            </a:r>
            <a:endParaRPr lang="lt-LT" sz="2400" dirty="0"/>
          </a:p>
        </p:txBody>
      </p:sp>
      <p:sp>
        <p:nvSpPr>
          <p:cNvPr id="4" name="TextBox 3"/>
          <p:cNvSpPr txBox="1"/>
          <p:nvPr/>
        </p:nvSpPr>
        <p:spPr>
          <a:xfrm>
            <a:off x="5819321" y="4542720"/>
            <a:ext cx="2743200" cy="369332"/>
          </a:xfrm>
          <a:prstGeom prst="rect">
            <a:avLst/>
          </a:prstGeom>
          <a:no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 Fig. 3. Title </a:t>
            </a:r>
            <a:endParaRPr lang="lt-LT" sz="1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757193" y="4819650"/>
            <a:ext cx="31432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8</a:t>
            </a:r>
            <a:endParaRPr lang="lt-L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99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sp>
        <p:nvSpPr>
          <p:cNvPr id="8" name="Rectangle 7"/>
          <p:cNvSpPr/>
          <p:nvPr/>
        </p:nvSpPr>
        <p:spPr>
          <a:xfrm>
            <a:off x="192137" y="739963"/>
            <a:ext cx="3680816" cy="461665"/>
          </a:xfrm>
          <a:prstGeom prst="rect">
            <a:avLst/>
          </a:prstGeom>
        </p:spPr>
        <p:txBody>
          <a:bodyPr wrap="none">
            <a:spAutoFit/>
          </a:bodyPr>
          <a:lstStyle/>
          <a:p>
            <a:r>
              <a:rPr lang="en-US" sz="2400" b="1" dirty="0">
                <a:solidFill>
                  <a:schemeClr val="bg1"/>
                </a:solidFill>
                <a:latin typeface="Times New Roman" panose="02020603050405020304" pitchFamily="18" charset="0"/>
                <a:ea typeface="Georgia" charset="0"/>
                <a:cs typeface="Times New Roman" panose="02020603050405020304" pitchFamily="18" charset="0"/>
              </a:rPr>
              <a:t>The name of the text slides</a:t>
            </a:r>
            <a:endParaRPr lang="lt-LT" sz="2400"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721" y="570318"/>
            <a:ext cx="2865611" cy="3907879"/>
          </a:xfrm>
          <a:prstGeom prst="rect">
            <a:avLst/>
          </a:prstGeom>
        </p:spPr>
      </p:pic>
      <p:sp>
        <p:nvSpPr>
          <p:cNvPr id="11" name="TextBox 10"/>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9</a:t>
            </a:r>
            <a:endParaRPr lang="lt-LT" sz="12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668799" y="4588817"/>
            <a:ext cx="2743200" cy="369332"/>
          </a:xfrm>
          <a:prstGeom prst="rect">
            <a:avLst/>
          </a:prstGeom>
          <a:noFill/>
        </p:spPr>
        <p:txBody>
          <a:bodyPr wrap="square" rtlCol="0">
            <a:spAutoFit/>
          </a:bodyPr>
          <a:lstStyle/>
          <a:p>
            <a:pPr algn="ctr"/>
            <a:r>
              <a:rPr lang="en-US" sz="1800" b="1" dirty="0">
                <a:solidFill>
                  <a:schemeClr val="bg1"/>
                </a:solidFill>
                <a:latin typeface="Times New Roman" panose="02020603050405020304" pitchFamily="18" charset="0"/>
                <a:cs typeface="Times New Roman" panose="02020603050405020304" pitchFamily="18" charset="0"/>
              </a:rPr>
              <a:t> Fig. 4. Title </a:t>
            </a:r>
            <a:endParaRPr lang="lt-LT" sz="1800" b="1"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92137" y="1418718"/>
            <a:ext cx="4760220" cy="317009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ea typeface="Georgia" charset="0"/>
                <a:cs typeface="Times New Roman" panose="02020603050405020304" pitchFamily="18" charset="0"/>
              </a:rPr>
              <a:t>Recognized as one of the 700 best universities in the world, VMU is the only one in the country to offer studies based on the principles of </a:t>
            </a:r>
            <a:r>
              <a:rPr lang="en-US" sz="2000" i="1" dirty="0" err="1">
                <a:solidFill>
                  <a:schemeClr val="bg1"/>
                </a:solidFill>
                <a:latin typeface="Times New Roman" panose="02020603050405020304" pitchFamily="18" charset="0"/>
                <a:ea typeface="Georgia" charset="0"/>
                <a:cs typeface="Times New Roman" panose="02020603050405020304" pitchFamily="18" charset="0"/>
              </a:rPr>
              <a:t>artes</a:t>
            </a:r>
            <a:r>
              <a:rPr lang="en-US" sz="2000" i="1" dirty="0">
                <a:solidFill>
                  <a:schemeClr val="bg1"/>
                </a:solidFill>
                <a:latin typeface="Times New Roman" panose="02020603050405020304" pitchFamily="18" charset="0"/>
                <a:ea typeface="Georgia" charset="0"/>
                <a:cs typeface="Times New Roman" panose="02020603050405020304" pitchFamily="18" charset="0"/>
              </a:rPr>
              <a:t> </a:t>
            </a:r>
            <a:r>
              <a:rPr lang="en-US" sz="2000" i="1" dirty="0" err="1">
                <a:solidFill>
                  <a:schemeClr val="bg1"/>
                </a:solidFill>
                <a:latin typeface="Times New Roman" panose="02020603050405020304" pitchFamily="18" charset="0"/>
                <a:ea typeface="Georgia" charset="0"/>
                <a:cs typeface="Times New Roman" panose="02020603050405020304" pitchFamily="18" charset="0"/>
              </a:rPr>
              <a:t>liberales</a:t>
            </a:r>
            <a:r>
              <a:rPr lang="en-US" sz="2000" dirty="0">
                <a:solidFill>
                  <a:schemeClr val="bg1"/>
                </a:solidFill>
                <a:latin typeface="Times New Roman" panose="02020603050405020304" pitchFamily="18" charset="0"/>
                <a:ea typeface="Georgia" charset="0"/>
                <a:cs typeface="Times New Roman" panose="02020603050405020304" pitchFamily="18" charset="0"/>
              </a:rPr>
              <a:t>.</a:t>
            </a:r>
          </a:p>
          <a:p>
            <a:pPr algn="just"/>
            <a:endParaRPr lang="en-US" sz="2000" dirty="0">
              <a:solidFill>
                <a:schemeClr val="bg1"/>
              </a:solidFill>
              <a:latin typeface="Times New Roman" panose="02020603050405020304" pitchFamily="18" charset="0"/>
              <a:ea typeface="Georgia" charset="0"/>
              <a:cs typeface="Times New Roman" panose="02020603050405020304" pitchFamily="18" charset="0"/>
            </a:endParaRPr>
          </a:p>
          <a:p>
            <a:pPr algn="just"/>
            <a:r>
              <a:rPr lang="en-US" sz="2000" dirty="0">
                <a:solidFill>
                  <a:schemeClr val="bg1"/>
                </a:solidFill>
                <a:latin typeface="Times New Roman" panose="02020603050405020304" pitchFamily="18" charset="0"/>
                <a:ea typeface="Georgia" charset="0"/>
                <a:cs typeface="Times New Roman" panose="02020603050405020304" pitchFamily="18" charset="0"/>
              </a:rPr>
              <a:t>39 bachelor's (3 of them in English), 52 master's (15 of them in English), 15 postgraduate study programs, integrated law studies and 18 doctoral studies are waiting for you in ten faculties.</a:t>
            </a:r>
          </a:p>
        </p:txBody>
      </p:sp>
      <p:pic>
        <p:nvPicPr>
          <p:cNvPr id="14" name="Picture 13"/>
          <p:cNvPicPr>
            <a:picLocks noChangeAspect="1"/>
          </p:cNvPicPr>
          <p:nvPr/>
        </p:nvPicPr>
        <p:blipFill>
          <a:blip r:embed="rId3"/>
          <a:stretch>
            <a:fillRect/>
          </a:stretch>
        </p:blipFill>
        <p:spPr>
          <a:xfrm>
            <a:off x="7895678" y="110622"/>
            <a:ext cx="1148740" cy="415158"/>
          </a:xfrm>
          <a:prstGeom prst="rect">
            <a:avLst/>
          </a:prstGeom>
        </p:spPr>
      </p:pic>
      <p:sp>
        <p:nvSpPr>
          <p:cNvPr id="15" name="Rectangle 14"/>
          <p:cNvSpPr/>
          <p:nvPr/>
        </p:nvSpPr>
        <p:spPr>
          <a:xfrm>
            <a:off x="192137" y="303323"/>
            <a:ext cx="4572000" cy="307777"/>
          </a:xfrm>
          <a:prstGeom prst="rect">
            <a:avLst/>
          </a:prstGeom>
        </p:spPr>
        <p:txBody>
          <a:bodyPr>
            <a:spAutoFit/>
          </a:bodyPr>
          <a:lstStyle/>
          <a:p>
            <a:r>
              <a:rPr lang="en-US" sz="1400" b="1" dirty="0">
                <a:solidFill>
                  <a:schemeClr val="bg1"/>
                </a:solidFill>
                <a:latin typeface="Times New Roman" panose="02020603050405020304" pitchFamily="18" charset="0"/>
                <a:ea typeface="Georgia" charset="0"/>
                <a:cs typeface="Times New Roman" panose="02020603050405020304" pitchFamily="18" charset="0"/>
              </a:rPr>
              <a:t>Part name (eg Test results)</a:t>
            </a:r>
          </a:p>
        </p:txBody>
      </p:sp>
    </p:spTree>
    <p:extLst>
      <p:ext uri="{BB962C8B-B14F-4D97-AF65-F5344CB8AC3E}">
        <p14:creationId xmlns:p14="http://schemas.microsoft.com/office/powerpoint/2010/main" val="754582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749</Words>
  <Application>Microsoft Office PowerPoint</Application>
  <PresentationFormat>On-screen Show (16:9)</PresentationFormat>
  <Paragraphs>67</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Gintarė Vaznonienė</cp:lastModifiedBy>
  <cp:revision>111</cp:revision>
  <dcterms:created xsi:type="dcterms:W3CDTF">2017-05-22T06:50:24Z</dcterms:created>
  <dcterms:modified xsi:type="dcterms:W3CDTF">2022-01-03T08:39:33Z</dcterms:modified>
</cp:coreProperties>
</file>