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71"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7F62"/>
    <a:srgbClr val="B8CEB2"/>
    <a:srgbClr val="04402B"/>
    <a:srgbClr val="7CA754"/>
    <a:srgbClr val="339933"/>
    <a:srgbClr val="E8FBDB"/>
    <a:srgbClr val="426444"/>
    <a:srgbClr val="00CC00"/>
    <a:srgbClr val="5CA656"/>
    <a:srgbClr val="DDF9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27"/>
  </p:normalViewPr>
  <p:slideViewPr>
    <p:cSldViewPr snapToGrid="0">
      <p:cViewPr varScale="1">
        <p:scale>
          <a:sx n="111" d="100"/>
          <a:sy n="111" d="100"/>
        </p:scale>
        <p:origin x="55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DA3A5D-8500-FE4C-B12E-4CD45283D695}" type="datetimeFigureOut">
              <a:rPr lang="en-US" smtClean="0"/>
              <a:t>11/12/2025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7C414B-EA6D-0F45-9D5C-7813595BBDCA}" type="slidenum">
              <a:rPr lang="en-US" smtClean="0"/>
              <a:t>‹#›</a:t>
            </a:fld>
            <a:endParaRPr lang="en-US"/>
          </a:p>
        </p:txBody>
      </p:sp>
    </p:spTree>
    <p:extLst>
      <p:ext uri="{BB962C8B-B14F-4D97-AF65-F5344CB8AC3E}">
        <p14:creationId xmlns:p14="http://schemas.microsoft.com/office/powerpoint/2010/main" val="3602785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806137-BE55-4C3D-EB97-C264D6734A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952B73-0480-0DEF-044D-78FE0C5188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8F7681-835F-D21F-A5B5-6D1FD44780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B301F3-6214-9CE7-6D59-C38B50F69489}"/>
              </a:ext>
            </a:extLst>
          </p:cNvPr>
          <p:cNvSpPr>
            <a:spLocks noGrp="1"/>
          </p:cNvSpPr>
          <p:nvPr>
            <p:ph type="sldNum" sz="quarter" idx="5"/>
          </p:nvPr>
        </p:nvSpPr>
        <p:spPr/>
        <p:txBody>
          <a:bodyPr/>
          <a:lstStyle/>
          <a:p>
            <a:fld id="{DC7C414B-EA6D-0F45-9D5C-7813595BBDCA}" type="slidenum">
              <a:rPr lang="en-US" smtClean="0"/>
              <a:t>1</a:t>
            </a:fld>
            <a:endParaRPr lang="en-US"/>
          </a:p>
        </p:txBody>
      </p:sp>
    </p:spTree>
    <p:extLst>
      <p:ext uri="{BB962C8B-B14F-4D97-AF65-F5344CB8AC3E}">
        <p14:creationId xmlns:p14="http://schemas.microsoft.com/office/powerpoint/2010/main" val="3258365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F4C4D-516A-17C4-2E48-6E8BDD34F58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6CCD0D1E-76D3-FBD5-0358-712F8F942C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C507DD8B-83E2-1DE6-67A1-1327B0F6F655}"/>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5" name="Footer Placeholder 4">
            <a:extLst>
              <a:ext uri="{FF2B5EF4-FFF2-40B4-BE49-F238E27FC236}">
                <a16:creationId xmlns:a16="http://schemas.microsoft.com/office/drawing/2014/main" id="{C876D944-3205-B60C-A587-98F2DB4C9F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A87BAB-74D8-A432-9A71-D6FE37825305}"/>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4152974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317D5-F0F6-AAB4-ECAA-F66A2A1992D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A99CA89-0A0A-6D18-B852-71B7562DEE7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5DC1A38-CAC0-CDEA-929F-1F51F7E90086}"/>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5" name="Footer Placeholder 4">
            <a:extLst>
              <a:ext uri="{FF2B5EF4-FFF2-40B4-BE49-F238E27FC236}">
                <a16:creationId xmlns:a16="http://schemas.microsoft.com/office/drawing/2014/main" id="{B8198CDD-2EFE-DAB3-2050-11D2B8953B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641791-97B3-BF4A-359E-10B4BC22CEDE}"/>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2891747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FEA36C-163C-8C79-9721-7541F7F4161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AF4ABC8-C10E-778A-9DE1-741BDA2EE48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340FE99-8B92-8F0E-3459-19AA265FFB19}"/>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5" name="Footer Placeholder 4">
            <a:extLst>
              <a:ext uri="{FF2B5EF4-FFF2-40B4-BE49-F238E27FC236}">
                <a16:creationId xmlns:a16="http://schemas.microsoft.com/office/drawing/2014/main" id="{FB5E3F00-25F2-E253-40B7-41156A0CDA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F74B6F-B187-5B4C-A394-FE82886B954B}"/>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865714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E2918-16C7-BA5B-E2C9-7987CAFEC23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56EAD1A-D43F-A639-64A7-BB1BF6A7B65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06E05D4-F1F4-5972-60D1-22FE8EB63348}"/>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5" name="Footer Placeholder 4">
            <a:extLst>
              <a:ext uri="{FF2B5EF4-FFF2-40B4-BE49-F238E27FC236}">
                <a16:creationId xmlns:a16="http://schemas.microsoft.com/office/drawing/2014/main" id="{B8C1D605-32C7-2124-44CA-3EFDC65D6B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203684-A55B-D9D9-5B00-4F2129EBD6BE}"/>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2707644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D4758-D79C-6DE9-C21A-DADD0647C29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DDF51D22-501B-0620-59C0-2C400D654F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EE79930-DFFF-EEB1-7D8D-A6D01F25CE47}"/>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5" name="Footer Placeholder 4">
            <a:extLst>
              <a:ext uri="{FF2B5EF4-FFF2-40B4-BE49-F238E27FC236}">
                <a16:creationId xmlns:a16="http://schemas.microsoft.com/office/drawing/2014/main" id="{B2028C25-46BF-AD29-560A-FDAC2042DD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C5176C-CC0B-53F9-D4CA-9B099175F23C}"/>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1224275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BAAA5-0A4D-ADFE-FF97-CF54F4C68C4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FDFF872-F20E-137A-0E2A-3F9323A225F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04BDD79-CD0C-3388-AD64-53503E8E5AE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98685908-F98E-7DE4-05A9-D13C813927F0}"/>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6" name="Footer Placeholder 5">
            <a:extLst>
              <a:ext uri="{FF2B5EF4-FFF2-40B4-BE49-F238E27FC236}">
                <a16:creationId xmlns:a16="http://schemas.microsoft.com/office/drawing/2014/main" id="{5E5E4789-ED35-C524-CBBB-D9E370EE83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52ED61-DE5D-99E5-158A-214E1EFF137F}"/>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1006229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D5A76-EB50-B999-8A00-EAB1AE80954F}"/>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DE8ACB4-B5E3-BB07-7816-62D88F77DE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C33DCC2-0A95-69AE-BABA-9545AB05159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79D60E3C-467F-393F-14ED-778522B3C9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D81F6B7-4EDC-4FF9-6675-36E6715FC50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58264E2B-89F0-7FFC-D940-5EAE0CA7476A}"/>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8" name="Footer Placeholder 7">
            <a:extLst>
              <a:ext uri="{FF2B5EF4-FFF2-40B4-BE49-F238E27FC236}">
                <a16:creationId xmlns:a16="http://schemas.microsoft.com/office/drawing/2014/main" id="{72A6D898-EFF8-FDEE-0B6D-0564CD076C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CCCA6AA-613D-A50D-800F-3DFC69C86D57}"/>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2025419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623A8-4A03-94F9-AF55-3E044A655601}"/>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D849814A-7A90-62BC-6947-0620E4C8350B}"/>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4" name="Footer Placeholder 3">
            <a:extLst>
              <a:ext uri="{FF2B5EF4-FFF2-40B4-BE49-F238E27FC236}">
                <a16:creationId xmlns:a16="http://schemas.microsoft.com/office/drawing/2014/main" id="{7434C722-3EF6-4805-A1C0-3305221379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28E5A9-08E7-328D-CFA1-FAD0BCCE0DAC}"/>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851009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0EB848-73CF-452A-BD7E-1C31772143FA}"/>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3" name="Footer Placeholder 2">
            <a:extLst>
              <a:ext uri="{FF2B5EF4-FFF2-40B4-BE49-F238E27FC236}">
                <a16:creationId xmlns:a16="http://schemas.microsoft.com/office/drawing/2014/main" id="{D10B2D4F-9219-AA60-F22F-86E6F9F800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863A41-8647-8F11-FB6A-8C86914CC33C}"/>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2605498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108D4-4E6B-88CE-6571-5E405FFA697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3A6DC8E0-6E21-284C-8577-E03B75093D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EF45DADD-F23D-D98D-54A1-5DA3A068CC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44B2FD7-84EA-BCFF-C9DE-59C90E930B59}"/>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6" name="Footer Placeholder 5">
            <a:extLst>
              <a:ext uri="{FF2B5EF4-FFF2-40B4-BE49-F238E27FC236}">
                <a16:creationId xmlns:a16="http://schemas.microsoft.com/office/drawing/2014/main" id="{2FA1CDC5-F7B1-D9DA-13F1-A881F1E626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373910-0D53-1006-7C3B-D192C95F4ED2}"/>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3434693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B8F5A-21DC-0013-89BD-777F67CBC1C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83F177DF-8D6A-6E9D-AD67-BF6488FA63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52B49E-6311-FB3C-5568-554B40E5D4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EA9944D-592F-1279-CE08-9DBEB6A7D89D}"/>
              </a:ext>
            </a:extLst>
          </p:cNvPr>
          <p:cNvSpPr>
            <a:spLocks noGrp="1"/>
          </p:cNvSpPr>
          <p:nvPr>
            <p:ph type="dt" sz="half" idx="10"/>
          </p:nvPr>
        </p:nvSpPr>
        <p:spPr/>
        <p:txBody>
          <a:bodyPr/>
          <a:lstStyle/>
          <a:p>
            <a:fld id="{9823BDFA-BA94-824E-B4E1-4AAB5152F9C3}" type="datetimeFigureOut">
              <a:rPr lang="en-US" smtClean="0"/>
              <a:t>11/12/2025</a:t>
            </a:fld>
            <a:endParaRPr lang="en-US"/>
          </a:p>
        </p:txBody>
      </p:sp>
      <p:sp>
        <p:nvSpPr>
          <p:cNvPr id="6" name="Footer Placeholder 5">
            <a:extLst>
              <a:ext uri="{FF2B5EF4-FFF2-40B4-BE49-F238E27FC236}">
                <a16:creationId xmlns:a16="http://schemas.microsoft.com/office/drawing/2014/main" id="{96F471AD-C238-97B6-8BE8-D5C621CDCD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7D52EC-23F1-7E1D-A990-58B72803A24C}"/>
              </a:ext>
            </a:extLst>
          </p:cNvPr>
          <p:cNvSpPr>
            <a:spLocks noGrp="1"/>
          </p:cNvSpPr>
          <p:nvPr>
            <p:ph type="sldNum" sz="quarter" idx="12"/>
          </p:nvPr>
        </p:nvSpPr>
        <p:spPr/>
        <p:txBody>
          <a:bodyPr/>
          <a:lstStyle/>
          <a:p>
            <a:fld id="{A1DAE011-D2DC-3147-A353-69E573E8A762}" type="slidenum">
              <a:rPr lang="en-US" smtClean="0"/>
              <a:t>‹#›</a:t>
            </a:fld>
            <a:endParaRPr lang="en-US"/>
          </a:p>
        </p:txBody>
      </p:sp>
    </p:spTree>
    <p:extLst>
      <p:ext uri="{BB962C8B-B14F-4D97-AF65-F5344CB8AC3E}">
        <p14:creationId xmlns:p14="http://schemas.microsoft.com/office/powerpoint/2010/main" val="4191471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2D0F0C-95A4-6199-1C58-6315B01731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442F732-F86E-8D8C-41C9-5E532DCF03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F6D81C7-819E-01FD-7D5F-25BD66A533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23BDFA-BA94-824E-B4E1-4AAB5152F9C3}" type="datetimeFigureOut">
              <a:rPr lang="en-US" smtClean="0"/>
              <a:t>11/12/2025</a:t>
            </a:fld>
            <a:endParaRPr lang="en-US"/>
          </a:p>
        </p:txBody>
      </p:sp>
      <p:sp>
        <p:nvSpPr>
          <p:cNvPr id="5" name="Footer Placeholder 4">
            <a:extLst>
              <a:ext uri="{FF2B5EF4-FFF2-40B4-BE49-F238E27FC236}">
                <a16:creationId xmlns:a16="http://schemas.microsoft.com/office/drawing/2014/main" id="{71B133DE-6773-A166-4557-A02ED5814D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75B0413-80F7-DAB6-12D4-2AF4182423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DAE011-D2DC-3147-A353-69E573E8A762}" type="slidenum">
              <a:rPr lang="en-US" smtClean="0"/>
              <a:t>‹#›</a:t>
            </a:fld>
            <a:endParaRPr lang="en-US"/>
          </a:p>
        </p:txBody>
      </p:sp>
    </p:spTree>
    <p:extLst>
      <p:ext uri="{BB962C8B-B14F-4D97-AF65-F5344CB8AC3E}">
        <p14:creationId xmlns:p14="http://schemas.microsoft.com/office/powerpoint/2010/main" val="2422680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74152-165A-7F54-0509-D25B0DF4C8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977714-383E-66CC-8DE1-5755C308503D}"/>
              </a:ext>
            </a:extLst>
          </p:cNvPr>
          <p:cNvSpPr>
            <a:spLocks noGrp="1"/>
          </p:cNvSpPr>
          <p:nvPr>
            <p:ph type="title"/>
          </p:nvPr>
        </p:nvSpPr>
        <p:spPr>
          <a:xfrm>
            <a:off x="1587943" y="117390"/>
            <a:ext cx="10832748" cy="1073604"/>
          </a:xfrm>
        </p:spPr>
        <p:txBody>
          <a:bodyPr>
            <a:normAutofit fontScale="90000"/>
          </a:bodyPr>
          <a:lstStyle/>
          <a:p>
            <a:pPr algn="ctr"/>
            <a:r>
              <a:rPr lang="lt-LT" sz="1200" b="1" noProof="0" dirty="0">
                <a:solidFill>
                  <a:schemeClr val="accent6">
                    <a:lumMod val="50000"/>
                  </a:schemeClr>
                </a:solidFill>
                <a:latin typeface="Times New Roman" panose="02020603050405020304" pitchFamily="18" charset="0"/>
                <a:cs typeface="Times New Roman" panose="02020603050405020304" pitchFamily="18" charset="0"/>
              </a:rPr>
              <a:t>12-oji mokslinė – praktinė konferencija „LIETUVOS KAIMO VIETOVIŲ KONKURENCINGUMO STIPRINIMAS: ĮVAIROVĖ, ATSPARUMAS, SUMANUMAS</a:t>
            </a:r>
            <a:r>
              <a:rPr lang="lt-LT" sz="1200" b="1" noProof="0" dirty="0">
                <a:latin typeface="Times New Roman" panose="02020603050405020304" pitchFamily="18" charset="0"/>
                <a:cs typeface="Times New Roman" panose="02020603050405020304" pitchFamily="18" charset="0"/>
              </a:rPr>
              <a:t>“</a:t>
            </a:r>
            <a:br>
              <a:rPr lang="lt-LT" sz="1200" b="1" noProof="0" dirty="0">
                <a:latin typeface="Times New Roman" panose="02020603050405020304" pitchFamily="18" charset="0"/>
                <a:cs typeface="Times New Roman" panose="02020603050405020304" pitchFamily="18" charset="0"/>
              </a:rPr>
            </a:br>
            <a:br>
              <a:rPr lang="lt-LT" sz="1200" b="1" noProof="0" dirty="0">
                <a:latin typeface="Times New Roman" panose="02020603050405020304" pitchFamily="18" charset="0"/>
                <a:cs typeface="Times New Roman" panose="02020603050405020304" pitchFamily="18" charset="0"/>
              </a:rPr>
            </a:br>
            <a:r>
              <a:rPr lang="lt-LT" sz="1800" b="1" noProof="0" dirty="0">
                <a:solidFill>
                  <a:schemeClr val="accent6">
                    <a:lumMod val="50000"/>
                  </a:schemeClr>
                </a:solidFill>
                <a:latin typeface="Times New Roman" panose="02020603050405020304" pitchFamily="18" charset="0"/>
                <a:cs typeface="Times New Roman" panose="02020603050405020304" pitchFamily="18" charset="0"/>
              </a:rPr>
              <a:t>P</a:t>
            </a:r>
            <a:r>
              <a:rPr lang="lt-LT" sz="1800" b="1" dirty="0" err="1">
                <a:solidFill>
                  <a:schemeClr val="accent6">
                    <a:lumMod val="50000"/>
                  </a:schemeClr>
                </a:solidFill>
                <a:latin typeface="Times New Roman" panose="02020603050405020304" pitchFamily="18" charset="0"/>
                <a:cs typeface="Times New Roman" panose="02020603050405020304" pitchFamily="18" charset="0"/>
              </a:rPr>
              <a:t>resentation</a:t>
            </a:r>
            <a:r>
              <a:rPr lang="lt-LT" sz="1800" b="1" dirty="0">
                <a:solidFill>
                  <a:schemeClr val="accent6">
                    <a:lumMod val="50000"/>
                  </a:schemeClr>
                </a:solidFill>
                <a:latin typeface="Times New Roman" panose="02020603050405020304" pitchFamily="18" charset="0"/>
                <a:cs typeface="Times New Roman" panose="02020603050405020304" pitchFamily="18" charset="0"/>
              </a:rPr>
              <a:t> </a:t>
            </a:r>
            <a:r>
              <a:rPr lang="lt-LT" sz="1800" b="1" dirty="0" err="1">
                <a:solidFill>
                  <a:schemeClr val="accent6">
                    <a:lumMod val="50000"/>
                  </a:schemeClr>
                </a:solidFill>
                <a:latin typeface="Times New Roman" panose="02020603050405020304" pitchFamily="18" charset="0"/>
                <a:cs typeface="Times New Roman" panose="02020603050405020304" pitchFamily="18" charset="0"/>
              </a:rPr>
              <a:t>title</a:t>
            </a:r>
            <a:br>
              <a:rPr lang="lt-LT" sz="1200" noProof="0" dirty="0"/>
            </a:br>
            <a:br>
              <a:rPr lang="lt-LT" sz="1200" noProof="0" dirty="0">
                <a:latin typeface="Times New Roman" panose="02020603050405020304" pitchFamily="18" charset="0"/>
                <a:cs typeface="Times New Roman" panose="02020603050405020304" pitchFamily="18" charset="0"/>
              </a:rPr>
            </a:br>
            <a:r>
              <a:rPr lang="en-US" sz="1200" dirty="0">
                <a:latin typeface="Times New Roman" panose="02020603050405020304" pitchFamily="18" charset="0"/>
                <a:cs typeface="Times New Roman" panose="02020603050405020304" pitchFamily="18" charset="0"/>
              </a:rPr>
              <a:t>Author's name and surname, represented organization</a:t>
            </a:r>
            <a:br>
              <a:rPr lang="lt-LT" sz="1100" noProof="0" dirty="0">
                <a:latin typeface="Times New Roman" panose="02020603050405020304" pitchFamily="18" charset="0"/>
                <a:cs typeface="Times New Roman" panose="02020603050405020304" pitchFamily="18" charset="0"/>
              </a:rPr>
            </a:br>
            <a:endParaRPr lang="lt-LT" sz="1100" noProof="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2238795-B962-64A3-198D-0306815DC0EE}"/>
              </a:ext>
            </a:extLst>
          </p:cNvPr>
          <p:cNvSpPr>
            <a:spLocks noGrp="1"/>
          </p:cNvSpPr>
          <p:nvPr>
            <p:ph idx="1"/>
          </p:nvPr>
        </p:nvSpPr>
        <p:spPr>
          <a:xfrm>
            <a:off x="144816" y="1679979"/>
            <a:ext cx="3875444" cy="4351338"/>
          </a:xfrm>
          <a:solidFill>
            <a:schemeClr val="accent6">
              <a:lumMod val="20000"/>
              <a:lumOff val="80000"/>
            </a:schemeClr>
          </a:solidFill>
          <a:ln>
            <a:solidFill>
              <a:schemeClr val="accent6">
                <a:lumMod val="75000"/>
              </a:schemeClr>
            </a:solidFill>
          </a:ln>
        </p:spPr>
        <p:txBody>
          <a:bodyPr>
            <a:normAutofit/>
          </a:bodyPr>
          <a:lstStyle/>
          <a:p>
            <a:pPr marL="0" indent="0" algn="just">
              <a:buNone/>
            </a:pPr>
            <a:r>
              <a:rPr lang="en-US" sz="1400" dirty="0">
                <a:latin typeface="Times New Roman" panose="02020603050405020304" pitchFamily="18" charset="0"/>
                <a:cs typeface="Times New Roman" panose="02020603050405020304" pitchFamily="18" charset="0"/>
              </a:rPr>
              <a:t>Provides information about the main idea.</a:t>
            </a:r>
            <a:endParaRPr lang="lt-LT" sz="1400" noProof="0" dirty="0">
              <a:latin typeface="Times New Roman" panose="02020603050405020304" pitchFamily="18" charset="0"/>
              <a:cs typeface="Times New Roman" panose="02020603050405020304" pitchFamily="18" charset="0"/>
            </a:endParaRPr>
          </a:p>
        </p:txBody>
      </p:sp>
      <p:sp>
        <p:nvSpPr>
          <p:cNvPr id="4" name="Flowchart: Manual Input 12">
            <a:extLst>
              <a:ext uri="{FF2B5EF4-FFF2-40B4-BE49-F238E27FC236}">
                <a16:creationId xmlns:a16="http://schemas.microsoft.com/office/drawing/2014/main" id="{CE72E357-B6F0-1C0B-9FE4-B2BD0BEE9F00}"/>
              </a:ext>
            </a:extLst>
          </p:cNvPr>
          <p:cNvSpPr/>
          <p:nvPr/>
        </p:nvSpPr>
        <p:spPr>
          <a:xfrm flipH="1" flipV="1">
            <a:off x="0" y="-1"/>
            <a:ext cx="12192000" cy="134939"/>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6549 w 10000"/>
              <a:gd name="connsiteY0" fmla="*/ 2930 h 10000"/>
              <a:gd name="connsiteX1" fmla="*/ 10000 w 10000"/>
              <a:gd name="connsiteY1" fmla="*/ 0 h 10000"/>
              <a:gd name="connsiteX2" fmla="*/ 10000 w 10000"/>
              <a:gd name="connsiteY2" fmla="*/ 10000 h 10000"/>
              <a:gd name="connsiteX3" fmla="*/ 0 w 10000"/>
              <a:gd name="connsiteY3" fmla="*/ 10000 h 10000"/>
              <a:gd name="connsiteX4" fmla="*/ 6549 w 10000"/>
              <a:gd name="connsiteY4" fmla="*/ 2930 h 10000"/>
              <a:gd name="connsiteX0" fmla="*/ 6549 w 10000"/>
              <a:gd name="connsiteY0" fmla="*/ 0 h 7070"/>
              <a:gd name="connsiteX1" fmla="*/ 7066 w 10000"/>
              <a:gd name="connsiteY1" fmla="*/ 2885 h 7070"/>
              <a:gd name="connsiteX2" fmla="*/ 10000 w 10000"/>
              <a:gd name="connsiteY2" fmla="*/ 7070 h 7070"/>
              <a:gd name="connsiteX3" fmla="*/ 0 w 10000"/>
              <a:gd name="connsiteY3" fmla="*/ 7070 h 7070"/>
              <a:gd name="connsiteX4" fmla="*/ 6549 w 10000"/>
              <a:gd name="connsiteY4" fmla="*/ 0 h 7070"/>
              <a:gd name="connsiteX0" fmla="*/ 4855 w 10000"/>
              <a:gd name="connsiteY0" fmla="*/ 0 h 9342"/>
              <a:gd name="connsiteX1" fmla="*/ 7066 w 10000"/>
              <a:gd name="connsiteY1" fmla="*/ 3423 h 9342"/>
              <a:gd name="connsiteX2" fmla="*/ 10000 w 10000"/>
              <a:gd name="connsiteY2" fmla="*/ 9342 h 9342"/>
              <a:gd name="connsiteX3" fmla="*/ 0 w 10000"/>
              <a:gd name="connsiteY3" fmla="*/ 9342 h 9342"/>
              <a:gd name="connsiteX4" fmla="*/ 4855 w 10000"/>
              <a:gd name="connsiteY4" fmla="*/ 0 h 9342"/>
              <a:gd name="connsiteX0" fmla="*/ 4855 w 10000"/>
              <a:gd name="connsiteY0" fmla="*/ 96 h 10096"/>
              <a:gd name="connsiteX1" fmla="*/ 7066 w 10000"/>
              <a:gd name="connsiteY1" fmla="*/ 3760 h 10096"/>
              <a:gd name="connsiteX2" fmla="*/ 10000 w 10000"/>
              <a:gd name="connsiteY2" fmla="*/ 10096 h 10096"/>
              <a:gd name="connsiteX3" fmla="*/ 0 w 10000"/>
              <a:gd name="connsiteY3" fmla="*/ 10096 h 10096"/>
              <a:gd name="connsiteX4" fmla="*/ 4855 w 10000"/>
              <a:gd name="connsiteY4" fmla="*/ 96 h 10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96">
                <a:moveTo>
                  <a:pt x="4855" y="96"/>
                </a:moveTo>
                <a:cubicBezTo>
                  <a:pt x="5167" y="-560"/>
                  <a:pt x="6894" y="2303"/>
                  <a:pt x="7066" y="3760"/>
                </a:cubicBezTo>
                <a:lnTo>
                  <a:pt x="10000" y="10096"/>
                </a:lnTo>
                <a:lnTo>
                  <a:pt x="0" y="10096"/>
                </a:lnTo>
                <a:lnTo>
                  <a:pt x="4855" y="96"/>
                </a:lnTo>
                <a:close/>
              </a:path>
            </a:pathLst>
          </a:custGeom>
          <a:solidFill>
            <a:srgbClr val="83838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lt-LT" sz="13869" noProof="0" dirty="0"/>
          </a:p>
        </p:txBody>
      </p:sp>
      <p:cxnSp>
        <p:nvCxnSpPr>
          <p:cNvPr id="6" name="Straight Connector 5">
            <a:extLst>
              <a:ext uri="{FF2B5EF4-FFF2-40B4-BE49-F238E27FC236}">
                <a16:creationId xmlns:a16="http://schemas.microsoft.com/office/drawing/2014/main" id="{8A954813-6E68-6548-205A-83C456553FF0}"/>
              </a:ext>
            </a:extLst>
          </p:cNvPr>
          <p:cNvCxnSpPr/>
          <p:nvPr/>
        </p:nvCxnSpPr>
        <p:spPr>
          <a:xfrm>
            <a:off x="0" y="35663"/>
            <a:ext cx="12192000" cy="0"/>
          </a:xfrm>
          <a:prstGeom prst="line">
            <a:avLst/>
          </a:prstGeom>
          <a:ln>
            <a:solidFill>
              <a:schemeClr val="tx1">
                <a:lumMod val="50000"/>
                <a:lumOff val="50000"/>
              </a:schemeClr>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08AD248D-9DE0-28E9-E02D-B69B38F8E474}"/>
              </a:ext>
            </a:extLst>
          </p:cNvPr>
          <p:cNvCxnSpPr/>
          <p:nvPr/>
        </p:nvCxnSpPr>
        <p:spPr>
          <a:xfrm>
            <a:off x="0" y="6858000"/>
            <a:ext cx="12192000" cy="0"/>
          </a:xfrm>
          <a:prstGeom prst="line">
            <a:avLst/>
          </a:prstGeom>
          <a:ln>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78BC492E-D9F8-203D-92B1-018A7AD381CC}"/>
              </a:ext>
            </a:extLst>
          </p:cNvPr>
          <p:cNvCxnSpPr>
            <a:cxnSpLocks/>
          </p:cNvCxnSpPr>
          <p:nvPr/>
        </p:nvCxnSpPr>
        <p:spPr>
          <a:xfrm flipV="1">
            <a:off x="12192000" y="0"/>
            <a:ext cx="0" cy="6858000"/>
          </a:xfrm>
          <a:prstGeom prst="line">
            <a:avLst/>
          </a:prstGeom>
          <a:ln>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BDA14C67-71D8-A05F-3142-DA0228E21830}"/>
              </a:ext>
            </a:extLst>
          </p:cNvPr>
          <p:cNvCxnSpPr>
            <a:cxnSpLocks/>
          </p:cNvCxnSpPr>
          <p:nvPr/>
        </p:nvCxnSpPr>
        <p:spPr>
          <a:xfrm flipV="1">
            <a:off x="0" y="0"/>
            <a:ext cx="0" cy="6858000"/>
          </a:xfrm>
          <a:prstGeom prst="line">
            <a:avLst/>
          </a:prstGeom>
          <a:ln>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E42A7D03-13BC-B6E7-1DA5-751EB0830E95}"/>
              </a:ext>
            </a:extLst>
          </p:cNvPr>
          <p:cNvSpPr txBox="1"/>
          <p:nvPr/>
        </p:nvSpPr>
        <p:spPr>
          <a:xfrm>
            <a:off x="136121" y="1262640"/>
            <a:ext cx="3884139" cy="307777"/>
          </a:xfrm>
          <a:prstGeom prst="rect">
            <a:avLst/>
          </a:prstGeom>
          <a:solidFill>
            <a:srgbClr val="04402B"/>
          </a:solidFill>
          <a:ln>
            <a:solidFill>
              <a:srgbClr val="497F62"/>
            </a:solidFill>
          </a:ln>
        </p:spPr>
        <p:txBody>
          <a:bodyPr wrap="square" rtlCol="0">
            <a:spAutoFit/>
          </a:bodyPr>
          <a:lstStyle/>
          <a:p>
            <a:pPr algn="ctr"/>
            <a:r>
              <a:rPr lang="lt-LT" sz="1400" dirty="0" err="1">
                <a:solidFill>
                  <a:schemeClr val="bg1"/>
                </a:solidFill>
                <a:latin typeface="Times New Roman" panose="02020603050405020304" pitchFamily="18" charset="0"/>
                <a:cs typeface="Times New Roman" panose="02020603050405020304" pitchFamily="18" charset="0"/>
              </a:rPr>
              <a:t>Introduction</a:t>
            </a:r>
            <a:endParaRPr lang="lt-LT" sz="1400" noProof="0" dirty="0">
              <a:solidFill>
                <a:schemeClr val="bg1"/>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3BA12DA0-F73E-376E-46AB-D419449DE0BA}"/>
              </a:ext>
            </a:extLst>
          </p:cNvPr>
          <p:cNvSpPr txBox="1"/>
          <p:nvPr/>
        </p:nvSpPr>
        <p:spPr>
          <a:xfrm>
            <a:off x="4156378" y="1276095"/>
            <a:ext cx="3879244" cy="307777"/>
          </a:xfrm>
          <a:prstGeom prst="rect">
            <a:avLst/>
          </a:prstGeom>
          <a:solidFill>
            <a:srgbClr val="04402B"/>
          </a:solidFill>
        </p:spPr>
        <p:txBody>
          <a:bodyPr wrap="square" rtlCol="0">
            <a:spAutoFit/>
          </a:bodyPr>
          <a:lstStyle/>
          <a:p>
            <a:pPr algn="ctr"/>
            <a:r>
              <a:rPr lang="lt-LT" sz="1400" noProof="0" dirty="0" err="1">
                <a:solidFill>
                  <a:schemeClr val="bg1"/>
                </a:solidFill>
                <a:latin typeface="Times New Roman" panose="02020603050405020304" pitchFamily="18" charset="0"/>
                <a:cs typeface="Times New Roman" panose="02020603050405020304" pitchFamily="18" charset="0"/>
              </a:rPr>
              <a:t>Re</a:t>
            </a:r>
            <a:r>
              <a:rPr lang="lt-LT" sz="1400" dirty="0" err="1">
                <a:solidFill>
                  <a:schemeClr val="bg1"/>
                </a:solidFill>
                <a:latin typeface="Times New Roman" panose="02020603050405020304" pitchFamily="18" charset="0"/>
                <a:cs typeface="Times New Roman" panose="02020603050405020304" pitchFamily="18" charset="0"/>
              </a:rPr>
              <a:t>sults</a:t>
            </a:r>
            <a:endParaRPr lang="lt-LT" sz="1400" noProof="0" dirty="0">
              <a:solidFill>
                <a:schemeClr val="bg1"/>
              </a:solidFill>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400F5704-CD2F-AEE5-FDA9-DCD837FC7521}"/>
              </a:ext>
            </a:extLst>
          </p:cNvPr>
          <p:cNvSpPr txBox="1"/>
          <p:nvPr/>
        </p:nvSpPr>
        <p:spPr>
          <a:xfrm>
            <a:off x="8216217" y="1276095"/>
            <a:ext cx="3884140" cy="307777"/>
          </a:xfrm>
          <a:prstGeom prst="rect">
            <a:avLst/>
          </a:prstGeom>
          <a:solidFill>
            <a:srgbClr val="04402B"/>
          </a:solidFill>
        </p:spPr>
        <p:txBody>
          <a:bodyPr wrap="square" rtlCol="0">
            <a:spAutoFit/>
          </a:bodyPr>
          <a:lstStyle/>
          <a:p>
            <a:pPr algn="ctr"/>
            <a:r>
              <a:rPr lang="lt-LT" sz="1400" dirty="0" err="1">
                <a:solidFill>
                  <a:schemeClr val="bg1"/>
                </a:solidFill>
                <a:latin typeface="Times New Roman" panose="02020603050405020304" pitchFamily="18" charset="0"/>
                <a:cs typeface="Times New Roman" panose="02020603050405020304" pitchFamily="18" charset="0"/>
              </a:rPr>
              <a:t>Summary</a:t>
            </a:r>
            <a:endParaRPr lang="lt-LT" sz="1400" noProof="0" dirty="0">
              <a:solidFill>
                <a:schemeClr val="bg1"/>
              </a:solidFill>
              <a:latin typeface="Times New Roman" panose="02020603050405020304" pitchFamily="18" charset="0"/>
              <a:cs typeface="Times New Roman" panose="02020603050405020304" pitchFamily="18" charset="0"/>
            </a:endParaRPr>
          </a:p>
        </p:txBody>
      </p:sp>
      <p:pic>
        <p:nvPicPr>
          <p:cNvPr id="18" name="Picture 17" descr="A black background with white text&#10;&#10;Description automatically generated">
            <a:extLst>
              <a:ext uri="{FF2B5EF4-FFF2-40B4-BE49-F238E27FC236}">
                <a16:creationId xmlns:a16="http://schemas.microsoft.com/office/drawing/2014/main" id="{B4F558AD-C45A-8CD7-90D7-F4CA99F26462}"/>
              </a:ext>
            </a:extLst>
          </p:cNvPr>
          <p:cNvPicPr>
            <a:picLocks noChangeAspect="1"/>
          </p:cNvPicPr>
          <p:nvPr/>
        </p:nvPicPr>
        <p:blipFill>
          <a:blip r:embed="rId3"/>
          <a:stretch>
            <a:fillRect/>
          </a:stretch>
        </p:blipFill>
        <p:spPr>
          <a:xfrm>
            <a:off x="136121" y="190174"/>
            <a:ext cx="1680512" cy="547143"/>
          </a:xfrm>
          <a:prstGeom prst="rect">
            <a:avLst/>
          </a:prstGeom>
        </p:spPr>
      </p:pic>
      <p:pic>
        <p:nvPicPr>
          <p:cNvPr id="19" name="Picture 18" descr="Paveikslėlis, kuriame yra ekrano kopija, Elektrinė mėlyna spalva, Šriftas, mėlynas&#10;&#10;Automatiškai sugeneruotas aprašymas">
            <a:extLst>
              <a:ext uri="{FF2B5EF4-FFF2-40B4-BE49-F238E27FC236}">
                <a16:creationId xmlns:a16="http://schemas.microsoft.com/office/drawing/2014/main" id="{CCC39A17-A936-DA65-CE6E-0FEFC20B7840}"/>
              </a:ext>
            </a:extLst>
          </p:cNvPr>
          <p:cNvPicPr>
            <a:picLocks noChangeAspect="1"/>
          </p:cNvPicPr>
          <p:nvPr/>
        </p:nvPicPr>
        <p:blipFill rotWithShape="1">
          <a:blip r:embed="rId4">
            <a:extLst>
              <a:ext uri="{28A0092B-C50C-407E-A947-70E740481C1C}">
                <a14:useLocalDpi xmlns:a14="http://schemas.microsoft.com/office/drawing/2010/main" val="0"/>
              </a:ext>
            </a:extLst>
          </a:blip>
          <a:srcRect r="4437"/>
          <a:stretch/>
        </p:blipFill>
        <p:spPr bwMode="auto">
          <a:xfrm>
            <a:off x="129024" y="6520776"/>
            <a:ext cx="1212848" cy="274682"/>
          </a:xfrm>
          <a:prstGeom prst="rect">
            <a:avLst/>
          </a:prstGeom>
          <a:noFill/>
          <a:ln>
            <a:noFill/>
          </a:ln>
        </p:spPr>
      </p:pic>
      <p:pic>
        <p:nvPicPr>
          <p:cNvPr id="20" name="Picture 4" descr="Spalvotas logotipas - Lietuvos Respublikos žemės ūkio ministerija">
            <a:extLst>
              <a:ext uri="{FF2B5EF4-FFF2-40B4-BE49-F238E27FC236}">
                <a16:creationId xmlns:a16="http://schemas.microsoft.com/office/drawing/2014/main" id="{5DA7059A-39D5-4471-A672-27CBD376EB73}"/>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3257" t="17538" r="3683" b="16174"/>
          <a:stretch>
            <a:fillRect/>
          </a:stretch>
        </p:blipFill>
        <p:spPr bwMode="auto">
          <a:xfrm>
            <a:off x="1478795" y="6507379"/>
            <a:ext cx="1212841" cy="301475"/>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Lietuvos kaimo tinklas - Lietuvos Respublikos žemės ūkio ministerija">
            <a:extLst>
              <a:ext uri="{FF2B5EF4-FFF2-40B4-BE49-F238E27FC236}">
                <a16:creationId xmlns:a16="http://schemas.microsoft.com/office/drawing/2014/main" id="{402B0BCF-9CB0-F465-AB7D-23AC181FE486}"/>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t="19048" b="22128"/>
          <a:stretch/>
        </p:blipFill>
        <p:spPr bwMode="auto">
          <a:xfrm>
            <a:off x="2828559" y="6438969"/>
            <a:ext cx="1030753" cy="363795"/>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66736F18-8EB6-219F-7EA4-2352354F512F}"/>
              </a:ext>
            </a:extLst>
          </p:cNvPr>
          <p:cNvSpPr txBox="1"/>
          <p:nvPr/>
        </p:nvSpPr>
        <p:spPr>
          <a:xfrm>
            <a:off x="75027" y="6031317"/>
            <a:ext cx="4033081" cy="523220"/>
          </a:xfrm>
          <a:prstGeom prst="rect">
            <a:avLst/>
          </a:prstGeom>
          <a:noFill/>
        </p:spPr>
        <p:txBody>
          <a:bodyPr wrap="square">
            <a:spAutoFit/>
          </a:bodyPr>
          <a:lstStyle/>
          <a:p>
            <a:pPr algn="just"/>
            <a:r>
              <a:rPr lang="en-US" sz="700" dirty="0">
                <a:latin typeface="Times New Roman" panose="02020603050405020304" pitchFamily="18" charset="0"/>
                <a:cs typeface="Times New Roman" panose="02020603050405020304" pitchFamily="18" charset="0"/>
              </a:rPr>
              <a:t>Project No. LKT-PK-25-1-01066-PR001 "Implementation of communication tools to increase awareness of SP, dissemination of good practices and public engagement" under the technical support activity area "Lithuanian Rural Network" of the Lithuanian Agricultural and Rural Development Strategic Plan 2023–2027.</a:t>
            </a:r>
            <a:endParaRPr lang="lt-LT" sz="700" noProof="0" dirty="0">
              <a:latin typeface="Times New Roman" panose="02020603050405020304" pitchFamily="18" charset="0"/>
              <a:cs typeface="Times New Roman" panose="02020603050405020304" pitchFamily="18" charset="0"/>
            </a:endParaRPr>
          </a:p>
        </p:txBody>
      </p:sp>
      <p:sp>
        <p:nvSpPr>
          <p:cNvPr id="23" name="TextBox 22">
            <a:extLst>
              <a:ext uri="{FF2B5EF4-FFF2-40B4-BE49-F238E27FC236}">
                <a16:creationId xmlns:a16="http://schemas.microsoft.com/office/drawing/2014/main" id="{413DC81E-00AA-72C1-4F73-34DC8756DBF1}"/>
              </a:ext>
            </a:extLst>
          </p:cNvPr>
          <p:cNvSpPr txBox="1"/>
          <p:nvPr/>
        </p:nvSpPr>
        <p:spPr>
          <a:xfrm>
            <a:off x="8226142" y="5299179"/>
            <a:ext cx="3884140" cy="307777"/>
          </a:xfrm>
          <a:prstGeom prst="rect">
            <a:avLst/>
          </a:prstGeom>
          <a:solidFill>
            <a:srgbClr val="04402B"/>
          </a:solidFill>
        </p:spPr>
        <p:txBody>
          <a:bodyPr wrap="square" rtlCol="0">
            <a:spAutoFit/>
          </a:bodyPr>
          <a:lstStyle/>
          <a:p>
            <a:pPr algn="ctr"/>
            <a:r>
              <a:rPr lang="lt-LT" sz="1400" noProof="0" dirty="0" err="1">
                <a:solidFill>
                  <a:schemeClr val="bg1"/>
                </a:solidFill>
                <a:latin typeface="Times New Roman" panose="02020603050405020304" pitchFamily="18" charset="0"/>
                <a:cs typeface="Times New Roman" panose="02020603050405020304" pitchFamily="18" charset="0"/>
              </a:rPr>
              <a:t>Sources</a:t>
            </a:r>
            <a:endParaRPr lang="lt-LT" sz="1400" noProof="0" dirty="0">
              <a:solidFill>
                <a:schemeClr val="bg1"/>
              </a:solidFill>
              <a:latin typeface="Times New Roman" panose="02020603050405020304" pitchFamily="18" charset="0"/>
              <a:cs typeface="Times New Roman" panose="02020603050405020304" pitchFamily="18" charset="0"/>
            </a:endParaRPr>
          </a:p>
        </p:txBody>
      </p:sp>
      <p:sp>
        <p:nvSpPr>
          <p:cNvPr id="25" name="Title 1">
            <a:extLst>
              <a:ext uri="{FF2B5EF4-FFF2-40B4-BE49-F238E27FC236}">
                <a16:creationId xmlns:a16="http://schemas.microsoft.com/office/drawing/2014/main" id="{5492D27B-4BE9-B33C-172F-BCC7637AFE33}"/>
              </a:ext>
            </a:extLst>
          </p:cNvPr>
          <p:cNvSpPr txBox="1">
            <a:spLocks/>
          </p:cNvSpPr>
          <p:nvPr/>
        </p:nvSpPr>
        <p:spPr>
          <a:xfrm>
            <a:off x="4160178" y="1712573"/>
            <a:ext cx="3875444" cy="5023955"/>
          </a:xfrm>
          <a:prstGeom prst="rect">
            <a:avLst/>
          </a:prstGeom>
          <a:solidFill>
            <a:schemeClr val="bg1">
              <a:lumMod val="95000"/>
            </a:schemeClr>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285750" indent="-285750" algn="just">
              <a:buFont typeface="Arial" panose="020B0604020202020204" pitchFamily="34" charset="0"/>
              <a:buChar char="•"/>
            </a:pPr>
            <a:r>
              <a:rPr lang="lt-LT" sz="1400" dirty="0" err="1">
                <a:latin typeface="Times New Roman" panose="02020603050405020304" pitchFamily="18" charset="0"/>
                <a:cs typeface="Times New Roman" panose="02020603050405020304" pitchFamily="18" charset="0"/>
              </a:rPr>
              <a:t>Results</a:t>
            </a:r>
            <a:r>
              <a:rPr lang="lt-LT" sz="1400" dirty="0">
                <a:latin typeface="Times New Roman" panose="02020603050405020304" pitchFamily="18" charset="0"/>
                <a:cs typeface="Times New Roman" panose="02020603050405020304" pitchFamily="18" charset="0"/>
              </a:rPr>
              <a:t> are </a:t>
            </a:r>
            <a:r>
              <a:rPr lang="lt-LT" sz="1400" dirty="0" err="1">
                <a:latin typeface="Times New Roman" panose="02020603050405020304" pitchFamily="18" charset="0"/>
                <a:cs typeface="Times New Roman" panose="02020603050405020304" pitchFamily="18" charset="0"/>
              </a:rPr>
              <a:t>presented</a:t>
            </a:r>
            <a:r>
              <a:rPr lang="lt-LT" sz="1400" dirty="0">
                <a:latin typeface="Times New Roman" panose="02020603050405020304" pitchFamily="18" charset="0"/>
                <a:cs typeface="Times New Roman" panose="02020603050405020304" pitchFamily="18" charset="0"/>
              </a:rPr>
              <a:t>.</a:t>
            </a:r>
            <a:endParaRPr lang="lt-LT" sz="1400" noProof="0" dirty="0">
              <a:latin typeface="Times New Roman" panose="02020603050405020304" pitchFamily="18" charset="0"/>
              <a:cs typeface="Times New Roman" panose="02020603050405020304" pitchFamily="18" charset="0"/>
            </a:endParaRPr>
          </a:p>
        </p:txBody>
      </p:sp>
      <p:sp>
        <p:nvSpPr>
          <p:cNvPr id="26" name="Title 1">
            <a:extLst>
              <a:ext uri="{FF2B5EF4-FFF2-40B4-BE49-F238E27FC236}">
                <a16:creationId xmlns:a16="http://schemas.microsoft.com/office/drawing/2014/main" id="{DEDBE05B-CE03-7EC5-A8B9-FF0CF2568253}"/>
              </a:ext>
            </a:extLst>
          </p:cNvPr>
          <p:cNvSpPr txBox="1">
            <a:spLocks/>
          </p:cNvSpPr>
          <p:nvPr/>
        </p:nvSpPr>
        <p:spPr>
          <a:xfrm>
            <a:off x="8226142" y="1686958"/>
            <a:ext cx="3894065" cy="3452324"/>
          </a:xfrm>
          <a:prstGeom prst="rect">
            <a:avLst/>
          </a:prstGeom>
          <a:solidFill>
            <a:schemeClr val="accent6">
              <a:lumMod val="20000"/>
              <a:lumOff val="80000"/>
            </a:schemeClr>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lnSpc>
                <a:spcPct val="100000"/>
              </a:lnSpc>
            </a:pPr>
            <a:r>
              <a:rPr lang="lt-LT" sz="1400" noProof="0" dirty="0" err="1">
                <a:latin typeface="Times New Roman" panose="02020603050405020304" pitchFamily="18" charset="0"/>
                <a:cs typeface="Times New Roman" panose="02020603050405020304" pitchFamily="18" charset="0"/>
              </a:rPr>
              <a:t>Provides</a:t>
            </a:r>
            <a:r>
              <a:rPr lang="lt-LT" sz="1400" noProof="0" dirty="0">
                <a:latin typeface="Times New Roman" panose="02020603050405020304" pitchFamily="18" charset="0"/>
                <a:cs typeface="Times New Roman" panose="02020603050405020304" pitchFamily="18" charset="0"/>
              </a:rPr>
              <a:t> a </a:t>
            </a:r>
            <a:r>
              <a:rPr lang="lt-LT" sz="1400" noProof="0" dirty="0" err="1">
                <a:latin typeface="Times New Roman" panose="02020603050405020304" pitchFamily="18" charset="0"/>
                <a:cs typeface="Times New Roman" panose="02020603050405020304" pitchFamily="18" charset="0"/>
              </a:rPr>
              <a:t>summary</a:t>
            </a:r>
            <a:r>
              <a:rPr lang="lt-LT" sz="1400" noProof="0" dirty="0">
                <a:latin typeface="Times New Roman" panose="02020603050405020304" pitchFamily="18" charset="0"/>
                <a:cs typeface="Times New Roman" panose="02020603050405020304" pitchFamily="18" charset="0"/>
              </a:rPr>
              <a:t>.</a:t>
            </a:r>
          </a:p>
        </p:txBody>
      </p:sp>
      <p:sp>
        <p:nvSpPr>
          <p:cNvPr id="27" name="Title 1">
            <a:extLst>
              <a:ext uri="{FF2B5EF4-FFF2-40B4-BE49-F238E27FC236}">
                <a16:creationId xmlns:a16="http://schemas.microsoft.com/office/drawing/2014/main" id="{799A369E-320F-CEAF-524C-452522540E4C}"/>
              </a:ext>
            </a:extLst>
          </p:cNvPr>
          <p:cNvSpPr txBox="1">
            <a:spLocks/>
          </p:cNvSpPr>
          <p:nvPr/>
        </p:nvSpPr>
        <p:spPr>
          <a:xfrm>
            <a:off x="8222465" y="5659310"/>
            <a:ext cx="3887816" cy="1073605"/>
          </a:xfrm>
          <a:prstGeom prst="rect">
            <a:avLst/>
          </a:prstGeom>
          <a:solidFill>
            <a:schemeClr val="bg1">
              <a:lumMod val="95000"/>
            </a:schemeClr>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lt-LT" sz="1100" dirty="0" err="1">
                <a:latin typeface="Times New Roman" panose="02020603050405020304" pitchFamily="18" charset="0"/>
                <a:cs typeface="Times New Roman" panose="02020603050405020304" pitchFamily="18" charset="0"/>
              </a:rPr>
              <a:t>Provides</a:t>
            </a:r>
            <a:r>
              <a:rPr lang="lt-LT" sz="1100" dirty="0">
                <a:latin typeface="Times New Roman" panose="02020603050405020304" pitchFamily="18" charset="0"/>
                <a:cs typeface="Times New Roman" panose="02020603050405020304" pitchFamily="18" charset="0"/>
              </a:rPr>
              <a:t> </a:t>
            </a:r>
            <a:r>
              <a:rPr lang="lt-LT" sz="1100" dirty="0" err="1">
                <a:latin typeface="Times New Roman" panose="02020603050405020304" pitchFamily="18" charset="0"/>
                <a:cs typeface="Times New Roman" panose="02020603050405020304" pitchFamily="18" charset="0"/>
              </a:rPr>
              <a:t>information</a:t>
            </a:r>
            <a:r>
              <a:rPr lang="lt-LT" sz="1100" dirty="0">
                <a:latin typeface="Times New Roman" panose="02020603050405020304" pitchFamily="18" charset="0"/>
                <a:cs typeface="Times New Roman" panose="02020603050405020304" pitchFamily="18" charset="0"/>
              </a:rPr>
              <a:t> </a:t>
            </a:r>
            <a:r>
              <a:rPr lang="lt-LT" sz="1100" dirty="0" err="1">
                <a:latin typeface="Times New Roman" panose="02020603050405020304" pitchFamily="18" charset="0"/>
                <a:cs typeface="Times New Roman" panose="02020603050405020304" pitchFamily="18" charset="0"/>
              </a:rPr>
              <a:t>about</a:t>
            </a:r>
            <a:r>
              <a:rPr lang="lt-LT" sz="1100" dirty="0">
                <a:latin typeface="Times New Roman" panose="02020603050405020304" pitchFamily="18" charset="0"/>
                <a:cs typeface="Times New Roman" panose="02020603050405020304" pitchFamily="18" charset="0"/>
              </a:rPr>
              <a:t> </a:t>
            </a:r>
            <a:r>
              <a:rPr lang="lt-LT" sz="1100" dirty="0" err="1">
                <a:latin typeface="Times New Roman" panose="02020603050405020304" pitchFamily="18" charset="0"/>
                <a:cs typeface="Times New Roman" panose="02020603050405020304" pitchFamily="18" charset="0"/>
              </a:rPr>
              <a:t>literary</a:t>
            </a:r>
            <a:r>
              <a:rPr lang="lt-LT" sz="1100" dirty="0">
                <a:latin typeface="Times New Roman" panose="02020603050405020304" pitchFamily="18" charset="0"/>
                <a:cs typeface="Times New Roman" panose="02020603050405020304" pitchFamily="18" charset="0"/>
              </a:rPr>
              <a:t> </a:t>
            </a:r>
            <a:r>
              <a:rPr lang="lt-LT" sz="1100" dirty="0" err="1">
                <a:latin typeface="Times New Roman" panose="02020603050405020304" pitchFamily="18" charset="0"/>
                <a:cs typeface="Times New Roman" panose="02020603050405020304" pitchFamily="18" charset="0"/>
              </a:rPr>
              <a:t>sources</a:t>
            </a:r>
            <a:endParaRPr lang="lt-LT" sz="11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57172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441</TotalTime>
  <Words>102</Words>
  <Application>Microsoft Office PowerPoint</Application>
  <PresentationFormat>Widescreen</PresentationFormat>
  <Paragraphs>11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12-oji mokslinė – praktinė konferencija „LIETUVOS KAIMO VIETOVIŲ KONKURENCINGUMO STIPRINIMAS: ĮVAIROVĖ, ATSPARUMAS, SUMANUMAS“  Presentation title  Author's name and surname, represented organization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11-oji mokslinė – praktinė konferencija „LIETUVOS KAIMO VIETOVIŲ KONKURENCINGUMO STIPRINIMAS: ĮVAIROVĖ, ATSPARUMAS, GEROVĖ“ PAVADINIMAS Autoriai Atstovaujama institucija</dc:title>
  <dc:creator>Živilė Černiauskienė</dc:creator>
  <cp:lastModifiedBy>Debora Augutytė</cp:lastModifiedBy>
  <cp:revision>19</cp:revision>
  <dcterms:created xsi:type="dcterms:W3CDTF">2024-11-15T10:58:32Z</dcterms:created>
  <dcterms:modified xsi:type="dcterms:W3CDTF">2025-11-12T12:37:44Z</dcterms:modified>
</cp:coreProperties>
</file>